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534" r:id="rId3"/>
    <p:sldId id="543" r:id="rId4"/>
    <p:sldId id="536" r:id="rId5"/>
    <p:sldId id="660" r:id="rId6"/>
    <p:sldId id="544" r:id="rId7"/>
    <p:sldId id="546" r:id="rId8"/>
    <p:sldId id="568" r:id="rId9"/>
    <p:sldId id="545" r:id="rId10"/>
    <p:sldId id="558" r:id="rId11"/>
    <p:sldId id="547" r:id="rId12"/>
    <p:sldId id="569" r:id="rId13"/>
    <p:sldId id="570" r:id="rId14"/>
    <p:sldId id="548" r:id="rId15"/>
    <p:sldId id="537" r:id="rId16"/>
    <p:sldId id="549" r:id="rId17"/>
    <p:sldId id="559" r:id="rId18"/>
    <p:sldId id="560" r:id="rId19"/>
    <p:sldId id="561" r:id="rId20"/>
    <p:sldId id="562" r:id="rId21"/>
    <p:sldId id="563" r:id="rId22"/>
    <p:sldId id="564" r:id="rId23"/>
    <p:sldId id="550" r:id="rId24"/>
    <p:sldId id="551" r:id="rId25"/>
    <p:sldId id="538" r:id="rId26"/>
    <p:sldId id="539" r:id="rId27"/>
    <p:sldId id="542" r:id="rId28"/>
    <p:sldId id="540" r:id="rId29"/>
    <p:sldId id="541" r:id="rId30"/>
    <p:sldId id="552" r:id="rId31"/>
    <p:sldId id="571" r:id="rId32"/>
    <p:sldId id="659" r:id="rId33"/>
    <p:sldId id="554" r:id="rId34"/>
    <p:sldId id="555" r:id="rId35"/>
    <p:sldId id="572" r:id="rId36"/>
    <p:sldId id="566" r:id="rId37"/>
    <p:sldId id="567" r:id="rId38"/>
    <p:sldId id="55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FF"/>
    <a:srgbClr val="001FD2"/>
    <a:srgbClr val="003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FD0D8-9741-D948-B2E8-FA17B5C98A38}" v="619" dt="2023-04-24T00:33:2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60"/>
    <p:restoredTop sz="85306"/>
  </p:normalViewPr>
  <p:slideViewPr>
    <p:cSldViewPr snapToGrid="0">
      <p:cViewPr>
        <p:scale>
          <a:sx n="110" d="100"/>
          <a:sy n="110" d="100"/>
        </p:scale>
        <p:origin x="14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238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1406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</a:t>
            </a:r>
            <a:r>
              <a:rPr lang="ko-KR" altLang="en-US" dirty="0"/>
              <a:t>의 </a:t>
            </a:r>
            <a:r>
              <a:rPr lang="en-US" altLang="ko-KR" dirty="0"/>
              <a:t>＂</a:t>
            </a:r>
            <a:r>
              <a:rPr lang="ko-KR" altLang="en-US" dirty="0"/>
              <a:t>취약성</a:t>
            </a:r>
            <a:r>
              <a:rPr lang="en-US" altLang="ko-KR" dirty="0"/>
              <a:t>”</a:t>
            </a:r>
            <a:r>
              <a:rPr lang="ko-KR" altLang="en-US" dirty="0"/>
              <a:t>문제가 제기되었음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공격적인 발언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사용자 정보 유출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공격적인 대화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논문은 </a:t>
            </a:r>
            <a:r>
              <a:rPr lang="en-US" altLang="ko-KR" dirty="0"/>
              <a:t>2022</a:t>
            </a:r>
            <a:r>
              <a:rPr lang="ko-KR" altLang="en-US" dirty="0" err="1"/>
              <a:t>에</a:t>
            </a:r>
            <a:r>
              <a:rPr lang="ko-KR" altLang="en-US" dirty="0"/>
              <a:t> 발표되었지만 비슷한 </a:t>
            </a:r>
            <a:r>
              <a:rPr lang="ko-KR" altLang="en-US" dirty="0" err="1"/>
              <a:t>레드팀</a:t>
            </a:r>
            <a:r>
              <a:rPr lang="ko-KR" altLang="en-US" dirty="0"/>
              <a:t> 연구가 많이 진행되고 있고 </a:t>
            </a:r>
            <a:r>
              <a:rPr lang="en-US" altLang="ko-KR" dirty="0"/>
              <a:t>LLM</a:t>
            </a:r>
            <a:r>
              <a:rPr lang="ko-KR" altLang="en-US" dirty="0"/>
              <a:t>가 과연 인간의 가치에 부합하는지에 대한 우려가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latin typeface="Microsoft PhagsPa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E32A-B245-C44D-9512-7198CAE6CD14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88649-FA98-4843-BEF6-5593E410C6D3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1D59-9330-2C4F-A15B-56ED191CB651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00" y="6374480"/>
            <a:ext cx="2743200" cy="365125"/>
          </a:xfrm>
        </p:spPr>
        <p:txBody>
          <a:bodyPr/>
          <a:lstStyle/>
          <a:p>
            <a:fld id="{696EF408-FDF8-C542-8886-6ECB046297AB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45A0-D606-9249-A217-7D44CBF6620F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C56A-0340-544F-B666-8434E3517B9F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266B3-7F79-CB4A-A9A5-D0B9EEC75456}" type="datetime1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B852-9E94-CD4E-B6DA-8E560139EA83}" type="datetime1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9433-3868-214A-AA38-116036BD8870}" type="datetime1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FD1F-BE93-BB4A-A10D-C46BB068E49E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16E5-4DF3-2E4B-BCDE-D7FFA3E24578}" type="datetime1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5464E-C817-2B4B-8B8A-01877E5D4B6F}" type="datetime1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9C31-41B1-DF4F-B012-96F3351D6B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Microsoft PhagsPa" panose="020F0502020204030204" pitchFamily="34" charset="0"/>
          <a:ea typeface="Roboto" panose="02000000000000000000" pitchFamily="2" charset="0"/>
          <a:cs typeface="Microsoft PhagsPa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en.wikipedia.org/wiki/Colorado_State_Fair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we.mitre.org/data/definitions/787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D4FE-DE5F-3B41-B9AD-D2D87E6C5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icrosoft PhagsPa"/>
                <a:ea typeface="Roboto"/>
              </a:rPr>
              <a:t>Trustworthy Machine Learning</a:t>
            </a:r>
            <a:br>
              <a:rPr lang="en-US" dirty="0">
                <a:latin typeface="Microsoft PhagsPa"/>
                <a:ea typeface="Roboto"/>
              </a:rPr>
            </a:br>
            <a:r>
              <a:rPr lang="en-US" sz="3200" b="0" dirty="0">
                <a:latin typeface="Microsoft PhagsPa"/>
                <a:ea typeface="Roboto"/>
              </a:rPr>
              <a:t>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D078D-31E0-0445-8456-D6CCD7BDA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7"/>
            <a:ext cx="9144000" cy="1655762"/>
          </a:xfrm>
        </p:spPr>
        <p:txBody>
          <a:bodyPr/>
          <a:lstStyle/>
          <a:p>
            <a:r>
              <a:rPr lang="en-US" dirty="0"/>
              <a:t>Sangdon Park</a:t>
            </a:r>
          </a:p>
          <a:p>
            <a:r>
              <a:rPr lang="en-US" dirty="0"/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874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Privacy Leakage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642B2-E3CE-87F4-260E-8E051CE4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2876269-D8AF-3F9C-DCB9-146B5679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41" y="1052445"/>
            <a:ext cx="7772400" cy="5315669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9860B0C0-7851-AEAD-3237-3E669B4C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04" y="1492624"/>
            <a:ext cx="1755371" cy="17553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BD129-41A0-5CF5-0744-727BFCDD2648}"/>
              </a:ext>
            </a:extLst>
          </p:cNvPr>
          <p:cNvSpPr txBox="1"/>
          <p:nvPr/>
        </p:nvSpPr>
        <p:spPr>
          <a:xfrm>
            <a:off x="626800" y="3240674"/>
            <a:ext cx="298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2024.09 Re-enabled </a:t>
            </a:r>
          </a:p>
          <a:p>
            <a:pPr algn="ctr"/>
            <a:r>
              <a:rPr lang="en-US" i="1" dirty="0"/>
              <a:t>w</a:t>
            </a:r>
            <a:r>
              <a:rPr lang="en-KR" i="1" dirty="0"/>
              <a:t>ithout my permission</a:t>
            </a:r>
          </a:p>
        </p:txBody>
      </p:sp>
    </p:spTree>
    <p:extLst>
      <p:ext uri="{BB962C8B-B14F-4D97-AF65-F5344CB8AC3E}">
        <p14:creationId xmlns:p14="http://schemas.microsoft.com/office/powerpoint/2010/main" val="374670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Gender Bias</a:t>
            </a:r>
          </a:p>
        </p:txBody>
      </p:sp>
      <p:pic>
        <p:nvPicPr>
          <p:cNvPr id="12" name="Picture 11" descr="A collage of men wearing hard hats&#10;&#10;Description automatically generated">
            <a:extLst>
              <a:ext uri="{FF2B5EF4-FFF2-40B4-BE49-F238E27FC236}">
                <a16:creationId xmlns:a16="http://schemas.microsoft.com/office/drawing/2014/main" id="{91369AA3-2988-3CB0-9AA7-025B4DA6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94" y="2335428"/>
            <a:ext cx="7772400" cy="3102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B0A4AC-F4E0-9158-E336-664557730050}"/>
              </a:ext>
            </a:extLst>
          </p:cNvPr>
          <p:cNvSpPr txBox="1"/>
          <p:nvPr/>
        </p:nvSpPr>
        <p:spPr>
          <a:xfrm>
            <a:off x="3048000" y="18748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Prompt: a builder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5CD33-A88A-5DC0-A6A1-008E85BBBADD}"/>
              </a:ext>
            </a:extLst>
          </p:cNvPr>
          <p:cNvSpPr txBox="1"/>
          <p:nvPr/>
        </p:nvSpPr>
        <p:spPr>
          <a:xfrm>
            <a:off x="0" y="6544342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30000" dirty="0"/>
              <a:t>https://</a:t>
            </a:r>
            <a:r>
              <a:rPr lang="en-US" sz="1200" baseline="30000" dirty="0" err="1"/>
              <a:t>github.com</a:t>
            </a:r>
            <a:r>
              <a:rPr lang="en-US" sz="1200" baseline="30000" dirty="0"/>
              <a:t>/</a:t>
            </a:r>
            <a:r>
              <a:rPr lang="en-US" sz="1200" baseline="30000" dirty="0" err="1"/>
              <a:t>openai</a:t>
            </a:r>
            <a:r>
              <a:rPr lang="en-US" sz="1200" baseline="30000" dirty="0"/>
              <a:t>/dalle-2-preview/blob/eeec5a1843b1d17cb9ed113117a2fcaa9206a564/</a:t>
            </a:r>
            <a:r>
              <a:rPr lang="en-US" sz="1200" baseline="30000" dirty="0" err="1"/>
              <a:t>system-card.md#bias-and-representation</a:t>
            </a:r>
            <a:endParaRPr lang="en-KR" sz="1200" dirty="0"/>
          </a:p>
        </p:txBody>
      </p:sp>
      <p:pic>
        <p:nvPicPr>
          <p:cNvPr id="7174" name="Picture 6" descr="DALL-E: Redefining Art with AI">
            <a:extLst>
              <a:ext uri="{FF2B5EF4-FFF2-40B4-BE49-F238E27FC236}">
                <a16:creationId xmlns:a16="http://schemas.microsoft.com/office/drawing/2014/main" id="{508FF75D-F15E-0C1C-A612-13C7B0DB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35" y="615599"/>
            <a:ext cx="1780466" cy="11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62F76D-57BF-DDD2-72CF-26EE9CC3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A white page with black text&#10;&#10;Description automatically generated">
            <a:extLst>
              <a:ext uri="{FF2B5EF4-FFF2-40B4-BE49-F238E27FC236}">
                <a16:creationId xmlns:a16="http://schemas.microsoft.com/office/drawing/2014/main" id="{C1251E32-03FF-9312-A387-FD41BD35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801" y="545428"/>
            <a:ext cx="3173186" cy="12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E65D-D5C3-6D75-60B8-5E49342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Cultural Bias</a:t>
            </a:r>
            <a:endParaRPr lang="en-KR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977F5-76DF-354E-48D0-74C3B066C1FD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T.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Naous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et al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Having Beer after Prayer? Measuring Cultural Bias in Large Language Models.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ACL 2024.</a:t>
            </a:r>
            <a:endParaRPr lang="en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B12A782-79F2-CDCD-AFCC-654F2D5E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4" y="1419238"/>
            <a:ext cx="4349748" cy="4739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7A8F6-0DA2-45BD-21DC-974761E68C1B}"/>
              </a:ext>
            </a:extLst>
          </p:cNvPr>
          <p:cNvSpPr txBox="1"/>
          <p:nvPr/>
        </p:nvSpPr>
        <p:spPr>
          <a:xfrm>
            <a:off x="8980714" y="2118228"/>
            <a:ext cx="2960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JAIS-Chat </a:t>
            </a:r>
          </a:p>
          <a:p>
            <a:pPr algn="ctr"/>
            <a:r>
              <a:rPr lang="en-US" dirty="0"/>
              <a:t>(an Arabic-specific LLM)</a:t>
            </a:r>
            <a:endParaRPr lang="en-K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0684D9-A0F6-CAF5-6138-EBD76B15F14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98971" y="2441394"/>
            <a:ext cx="881743" cy="400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food&#10;&#10;Description automatically generated">
            <a:extLst>
              <a:ext uri="{FF2B5EF4-FFF2-40B4-BE49-F238E27FC236}">
                <a16:creationId xmlns:a16="http://schemas.microsoft.com/office/drawing/2014/main" id="{716B15F3-777D-5FC8-B771-629025392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" y="2441393"/>
            <a:ext cx="2341301" cy="38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E65D-D5C3-6D75-60B8-5E49342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Misalignment</a:t>
            </a:r>
            <a:endParaRPr lang="en-KR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CB8C3-A038-16BE-EE7F-15B6A873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32" y="1288376"/>
            <a:ext cx="4406332" cy="500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11854A-10A6-45DC-797F-17B8A5AFF41A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E. Perez et al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Red Teaming Language Models with Language Models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EMNLP 2022.</a:t>
            </a:r>
            <a:endParaRPr lang="en-K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4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Copyright Issue</a:t>
            </a:r>
          </a:p>
        </p:txBody>
      </p:sp>
      <p:pic>
        <p:nvPicPr>
          <p:cNvPr id="6" name="Picture 5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D3B84D4F-195C-00A8-D502-99CBBAB3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12" y="1191487"/>
            <a:ext cx="6850175" cy="4760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31274-3539-D426-81B1-889D77121672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S. Shan et al. “Glaze: Protecting Artists from Style Mimicry by Text-to-Image Models” Security23</a:t>
            </a:r>
            <a:endParaRPr lang="en-KR" sz="1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B75F75-CF60-E9D6-9AA7-261C5D2D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6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1C584A7-B91C-EC74-824B-DD76C004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3" y="1912251"/>
            <a:ext cx="2995695" cy="8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FBEEA8-B4BD-6082-D434-B09F49F5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69" y="925557"/>
            <a:ext cx="7772400" cy="2784722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FAC0B0A-592F-5A2F-E93E-C24029D9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10" y="4563751"/>
            <a:ext cx="7772400" cy="135372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35BEA4-37AE-F491-87D2-D5855DF7FEAE}"/>
              </a:ext>
            </a:extLst>
          </p:cNvPr>
          <p:cNvSpPr/>
          <p:nvPr/>
        </p:nvSpPr>
        <p:spPr>
          <a:xfrm>
            <a:off x="3766700" y="5229461"/>
            <a:ext cx="1340559" cy="320984"/>
          </a:xfrm>
          <a:prstGeom prst="roundRect">
            <a:avLst>
              <a:gd name="adj" fmla="val 19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896B0A-B39A-D2AD-2477-0E5E59D7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9CF35E-65AF-330E-4873-70EAE52F2D69}"/>
              </a:ext>
            </a:extLst>
          </p:cNvPr>
          <p:cNvSpPr/>
          <p:nvPr/>
        </p:nvSpPr>
        <p:spPr>
          <a:xfrm>
            <a:off x="5346499" y="3394768"/>
            <a:ext cx="834845" cy="315511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271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pic>
        <p:nvPicPr>
          <p:cNvPr id="10" name="Picture 9" descr="A person smiling and a text&#10;&#10;Description automatically generated">
            <a:extLst>
              <a:ext uri="{FF2B5EF4-FFF2-40B4-BE49-F238E27FC236}">
                <a16:creationId xmlns:a16="http://schemas.microsoft.com/office/drawing/2014/main" id="{3785710B-F831-742B-A17D-0F7F5F27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31" y="1293879"/>
            <a:ext cx="6920737" cy="427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3F15A-E12A-6C54-01A3-BAA606BF02C9}"/>
              </a:ext>
            </a:extLst>
          </p:cNvPr>
          <p:cNvSpPr txBox="1"/>
          <p:nvPr/>
        </p:nvSpPr>
        <p:spPr>
          <a:xfrm>
            <a:off x="9930065" y="4764506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Hallucination!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3E3D8-17A7-03AC-500B-401116502A38}"/>
              </a:ext>
            </a:extLst>
          </p:cNvPr>
          <p:cNvSpPr txBox="1"/>
          <p:nvPr/>
        </p:nvSpPr>
        <p:spPr>
          <a:xfrm>
            <a:off x="6138969" y="5954133"/>
            <a:ext cx="382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Privacy, fairness, copyright?!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72091A-7FC3-0D86-9EC3-0DDD5F9180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9347200" y="4764506"/>
            <a:ext cx="582865" cy="1846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661CC8-9E3A-8236-9B2F-B0CF71DC3C0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049698" y="5133838"/>
            <a:ext cx="0" cy="8202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521EA7-2A54-6445-A48F-BAE6DA4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657FE-23CA-9D11-8F2B-A0911C80ACD2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97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EC1-ABBF-D84C-EDD6-20664A1C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973EE-C518-36E7-C986-E90B00A6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207907DB-F41C-3916-04FC-D1D943CEE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 r="2206" b="1"/>
          <a:stretch/>
        </p:blipFill>
        <p:spPr>
          <a:xfrm>
            <a:off x="179637" y="1282"/>
            <a:ext cx="12191980" cy="68567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DF4D26-55C2-34CB-6BFB-5539A0B5F0ED}"/>
              </a:ext>
            </a:extLst>
          </p:cNvPr>
          <p:cNvSpPr/>
          <p:nvPr/>
        </p:nvSpPr>
        <p:spPr>
          <a:xfrm>
            <a:off x="3968803" y="1943569"/>
            <a:ext cx="2306814" cy="494831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55EC51-0E8E-14E2-372B-4658A47E9378}"/>
              </a:ext>
            </a:extLst>
          </p:cNvPr>
          <p:cNvSpPr/>
          <p:nvPr/>
        </p:nvSpPr>
        <p:spPr>
          <a:xfrm>
            <a:off x="3655981" y="4483769"/>
            <a:ext cx="5234499" cy="101867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0296AF-4DCC-9475-8D7E-14C62EF7B318}"/>
              </a:ext>
            </a:extLst>
          </p:cNvPr>
          <p:cNvSpPr/>
          <p:nvPr/>
        </p:nvSpPr>
        <p:spPr>
          <a:xfrm>
            <a:off x="5773540" y="1089661"/>
            <a:ext cx="1127719" cy="26589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2CE12-7D7B-2734-5767-C304EFA2F3CE}"/>
              </a:ext>
            </a:extLst>
          </p:cNvPr>
          <p:cNvSpPr txBox="1"/>
          <p:nvPr/>
        </p:nvSpPr>
        <p:spPr>
          <a:xfrm rot="20220898">
            <a:off x="-121919" y="463476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89724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78C2-2C63-A16B-31B3-EE9CA018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pic>
        <p:nvPicPr>
          <p:cNvPr id="6" name="Content Placeholder 5" descr="A blue background with a blue globe and text&#10;&#10;Description automatically generated with medium confidence">
            <a:extLst>
              <a:ext uri="{FF2B5EF4-FFF2-40B4-BE49-F238E27FC236}">
                <a16:creationId xmlns:a16="http://schemas.microsoft.com/office/drawing/2014/main" id="{F5E3D361-A4E0-2751-3897-0B0DC882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144" y="1259179"/>
            <a:ext cx="8885656" cy="4902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BEF7-370C-713B-9419-F4E31714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6AEAB-A3F2-FA34-FA3A-D6DDBCA64E17}"/>
              </a:ext>
            </a:extLst>
          </p:cNvPr>
          <p:cNvSpPr/>
          <p:nvPr/>
        </p:nvSpPr>
        <p:spPr>
          <a:xfrm>
            <a:off x="7906818" y="3577297"/>
            <a:ext cx="2566109" cy="71428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44BA4-B6CD-AB2A-3F30-25F4EBF41C32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04500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C7D5-CD9D-837F-F7BB-59D10803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pic>
        <p:nvPicPr>
          <p:cNvPr id="7" name="Content Placeholder 6" descr="A close-up of a document&#10;&#10;Description automatically generated">
            <a:extLst>
              <a:ext uri="{FF2B5EF4-FFF2-40B4-BE49-F238E27FC236}">
                <a16:creationId xmlns:a16="http://schemas.microsoft.com/office/drawing/2014/main" id="{EFB0DD6F-748D-E761-589D-5377444BC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173"/>
            <a:ext cx="10515600" cy="3508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0A144-5B8C-359A-441B-BFDABDB7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D5643-6F72-5AE3-8641-0D709B7927CF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799159-92AD-DBF3-0911-5186BD8D6602}"/>
              </a:ext>
            </a:extLst>
          </p:cNvPr>
          <p:cNvSpPr/>
          <p:nvPr/>
        </p:nvSpPr>
        <p:spPr>
          <a:xfrm>
            <a:off x="4838217" y="3102015"/>
            <a:ext cx="671331" cy="24306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621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Popular ML Models in the Wild</a:t>
            </a:r>
          </a:p>
        </p:txBody>
      </p:sp>
      <p:pic>
        <p:nvPicPr>
          <p:cNvPr id="1026" name="Picture 2" descr="아직 갈길 먼 Chat GPT &lt; 미션 &lt; 기사본문 - 모닝포커스">
            <a:extLst>
              <a:ext uri="{FF2B5EF4-FFF2-40B4-BE49-F238E27FC236}">
                <a16:creationId xmlns:a16="http://schemas.microsoft.com/office/drawing/2014/main" id="{C8A0BD66-14D0-1C08-A001-DA14C726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0" y="2474598"/>
            <a:ext cx="2405092" cy="190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21E20F5A-8C42-2DEB-3610-E6D6FDF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03" y="1181199"/>
            <a:ext cx="2450709" cy="11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8AE061-A60A-85D9-2A6B-06838148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58" y="2126632"/>
            <a:ext cx="7772400" cy="435139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45DA49A-D83C-AF83-4F83-A8F065B9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7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C7D5-CD9D-837F-F7BB-59D10803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Who Cares?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0A144-5B8C-359A-441B-BFDABDB7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D5643-6F72-5AE3-8641-0D709B7927CF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2024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A478A1F5-1FA0-C614-D575-DF27D68F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256"/>
            <a:ext cx="7772400" cy="47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7992-C8D0-827C-2C16-A1E54DF1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Why Cares?</a:t>
            </a:r>
            <a:br>
              <a:rPr lang="en-KR" dirty="0"/>
            </a:br>
            <a:r>
              <a:rPr lang="en-US" sz="2200" dirty="0"/>
              <a:t>Self-Driving Car</a:t>
            </a:r>
            <a:endParaRPr lang="en-K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F5D04-4CA3-1195-E779-392F66A4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A screenshot of a screenshot of a screenshot of a screenshot of a screenshot of a screenshot of a screenshot of a screenshot of a screenshot of a screenshot&#10;&#10;Description automatically generated">
            <a:extLst>
              <a:ext uri="{FF2B5EF4-FFF2-40B4-BE49-F238E27FC236}">
                <a16:creationId xmlns:a16="http://schemas.microsoft.com/office/drawing/2014/main" id="{007F8F2C-E6C1-FB56-3678-AB3BA056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18" y="0"/>
            <a:ext cx="6442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9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7992-C8D0-827C-2C16-A1E54DF1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Why Cares?</a:t>
            </a:r>
            <a:br>
              <a:rPr lang="en-KR" dirty="0"/>
            </a:br>
            <a:r>
              <a:rPr lang="en-KR" sz="2200" dirty="0"/>
              <a:t>Bug Finding and Security Patching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F5D04-4CA3-1195-E779-392F66A4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F541511A-CAED-6498-AE89-B043B2EC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7" y="2046331"/>
            <a:ext cx="6830799" cy="3258819"/>
          </a:xfrm>
          <a:prstGeom prst="rect">
            <a:avLst/>
          </a:prstGeom>
        </p:spPr>
      </p:pic>
      <p:pic>
        <p:nvPicPr>
          <p:cNvPr id="8" name="Picture 7" descr="A card with a shield and text&#10;&#10;Description automatically generated">
            <a:extLst>
              <a:ext uri="{FF2B5EF4-FFF2-40B4-BE49-F238E27FC236}">
                <a16:creationId xmlns:a16="http://schemas.microsoft.com/office/drawing/2014/main" id="{CF1566D8-C04B-06D2-8BAC-A656CF89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24" y="2383008"/>
            <a:ext cx="4853759" cy="26639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167257-8077-A488-2501-C181EB37CAAA}"/>
              </a:ext>
            </a:extLst>
          </p:cNvPr>
          <p:cNvSpPr/>
          <p:nvPr/>
        </p:nvSpPr>
        <p:spPr>
          <a:xfrm>
            <a:off x="628195" y="3577297"/>
            <a:ext cx="1956509" cy="275375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1D21F-B943-C41D-D6A2-199AE654CB75}"/>
              </a:ext>
            </a:extLst>
          </p:cNvPr>
          <p:cNvSpPr txBox="1"/>
          <p:nvPr/>
        </p:nvSpPr>
        <p:spPr>
          <a:xfrm>
            <a:off x="3115056" y="5686886"/>
            <a:ext cx="596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$2M for each finalists</a:t>
            </a:r>
          </a:p>
          <a:p>
            <a:pPr algn="ctr"/>
            <a:r>
              <a:rPr lang="en-KR" dirty="0"/>
              <a:t>$4M for the winner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E02A5F-91D9-2FB2-E6BB-4E3E353F1985}"/>
              </a:ext>
            </a:extLst>
          </p:cNvPr>
          <p:cNvSpPr/>
          <p:nvPr/>
        </p:nvSpPr>
        <p:spPr>
          <a:xfrm>
            <a:off x="1650683" y="4051730"/>
            <a:ext cx="2738437" cy="275375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67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C19-7905-5D1F-F322-6874BAE1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We Also Care About Trustworthy ML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78900A-27A5-2F47-E88E-8D357F65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06" y="2592535"/>
            <a:ext cx="1519188" cy="223548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A4E58-5293-0378-6719-3887BBE59703}"/>
              </a:ext>
            </a:extLst>
          </p:cNvPr>
          <p:cNvSpPr/>
          <p:nvPr/>
        </p:nvSpPr>
        <p:spPr>
          <a:xfrm>
            <a:off x="5125452" y="2410868"/>
            <a:ext cx="1941095" cy="2598821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2C4B9-176E-8F9C-A2DD-D6003168AD66}"/>
              </a:ext>
            </a:extLst>
          </p:cNvPr>
          <p:cNvSpPr txBox="1"/>
          <p:nvPr/>
        </p:nvSpPr>
        <p:spPr>
          <a:xfrm>
            <a:off x="4892841" y="1901077"/>
            <a:ext cx="240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ML Models</a:t>
            </a:r>
          </a:p>
        </p:txBody>
      </p:sp>
      <p:pic>
        <p:nvPicPr>
          <p:cNvPr id="9" name="Picture 8" descr="A cartoon character wearing a wizard hat and a cape&#10;&#10;Description automatically generated">
            <a:extLst>
              <a:ext uri="{FF2B5EF4-FFF2-40B4-BE49-F238E27FC236}">
                <a16:creationId xmlns:a16="http://schemas.microsoft.com/office/drawing/2014/main" id="{2C796E9F-3294-1671-01D2-D5D45501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48" y="2573194"/>
            <a:ext cx="3354219" cy="2266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3A0315-ECE8-CFC4-18EC-4961AF0CD2B3}"/>
              </a:ext>
            </a:extLst>
          </p:cNvPr>
          <p:cNvSpPr txBox="1"/>
          <p:nvPr/>
        </p:nvSpPr>
        <p:spPr>
          <a:xfrm>
            <a:off x="1504137" y="1907321"/>
            <a:ext cx="321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We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DE20F4-9DA3-9811-5D54-E3D23010E0B0}"/>
              </a:ext>
            </a:extLst>
          </p:cNvPr>
          <p:cNvCxnSpPr>
            <a:cxnSpLocks/>
            <a:stCxn id="6" idx="3"/>
            <a:endCxn id="10244" idx="1"/>
          </p:cNvCxnSpPr>
          <p:nvPr/>
        </p:nvCxnSpPr>
        <p:spPr>
          <a:xfrm flipV="1">
            <a:off x="7066547" y="2078216"/>
            <a:ext cx="1296744" cy="16320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FFB1F9-7263-BD42-7AB7-DC37E0CE6B57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 flipV="1">
            <a:off x="7066547" y="3245062"/>
            <a:ext cx="1296744" cy="4652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Elements">
            <a:extLst>
              <a:ext uri="{FF2B5EF4-FFF2-40B4-BE49-F238E27FC236}">
                <a16:creationId xmlns:a16="http://schemas.microsoft.com/office/drawing/2014/main" id="{E8911A41-B0C4-C4DA-B82F-32C0AFEF5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4" t="19683" r="65727" b="72907"/>
          <a:stretch/>
        </p:blipFill>
        <p:spPr bwMode="auto">
          <a:xfrm>
            <a:off x="8363291" y="1565081"/>
            <a:ext cx="908451" cy="10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1A1D0-9317-862F-5EA3-7029B4F2A31E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7066547" y="3710279"/>
            <a:ext cx="1320092" cy="19492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Elements">
            <a:extLst>
              <a:ext uri="{FF2B5EF4-FFF2-40B4-BE49-F238E27FC236}">
                <a16:creationId xmlns:a16="http://schemas.microsoft.com/office/drawing/2014/main" id="{54E2AC8C-E676-C0FB-19E8-5521E260C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2" t="32026" r="44087" b="60887"/>
          <a:stretch/>
        </p:blipFill>
        <p:spPr bwMode="auto">
          <a:xfrm>
            <a:off x="8363291" y="2754262"/>
            <a:ext cx="930798" cy="98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7DB2FD-6D06-7ED2-4B03-A0B0F527611B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7066547" y="3710279"/>
            <a:ext cx="1303809" cy="725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Elements">
            <a:extLst>
              <a:ext uri="{FF2B5EF4-FFF2-40B4-BE49-F238E27FC236}">
                <a16:creationId xmlns:a16="http://schemas.microsoft.com/office/drawing/2014/main" id="{BFD63AC5-18BB-6278-FA98-6DE79A2CA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19335" r="23190" b="73091"/>
          <a:stretch/>
        </p:blipFill>
        <p:spPr bwMode="auto">
          <a:xfrm>
            <a:off x="8386639" y="5134996"/>
            <a:ext cx="907450" cy="104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C76C5-E24E-0930-4ED7-0C1169E3792B}"/>
              </a:ext>
            </a:extLst>
          </p:cNvPr>
          <p:cNvCxnSpPr>
            <a:cxnSpLocks/>
          </p:cNvCxnSpPr>
          <p:nvPr/>
        </p:nvCxnSpPr>
        <p:spPr>
          <a:xfrm flipV="1">
            <a:off x="8711934" y="8784139"/>
            <a:ext cx="1195137" cy="11177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lements">
            <a:extLst>
              <a:ext uri="{FF2B5EF4-FFF2-40B4-BE49-F238E27FC236}">
                <a16:creationId xmlns:a16="http://schemas.microsoft.com/office/drawing/2014/main" id="{E21A863B-04C8-C23C-8D13-5488CBDDD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2" t="7318" r="43957" b="84921"/>
          <a:stretch/>
        </p:blipFill>
        <p:spPr bwMode="auto">
          <a:xfrm>
            <a:off x="8370356" y="3898776"/>
            <a:ext cx="976844" cy="10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4E971F-4D6C-1CEA-FEA6-823291FD9285}"/>
              </a:ext>
            </a:extLst>
          </p:cNvPr>
          <p:cNvSpPr txBox="1"/>
          <p:nvPr/>
        </p:nvSpPr>
        <p:spPr>
          <a:xfrm>
            <a:off x="9347200" y="1847383"/>
            <a:ext cx="252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Self-aware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CF8AB-9BBC-58C0-3A66-1A5AFF547C70}"/>
              </a:ext>
            </a:extLst>
          </p:cNvPr>
          <p:cNvSpPr txBox="1"/>
          <p:nvPr/>
        </p:nvSpPr>
        <p:spPr>
          <a:xfrm>
            <a:off x="9347200" y="2959224"/>
            <a:ext cx="252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Secure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0741D7-DA96-BE54-1E0B-C959F15A018D}"/>
              </a:ext>
            </a:extLst>
          </p:cNvPr>
          <p:cNvSpPr txBox="1"/>
          <p:nvPr/>
        </p:nvSpPr>
        <p:spPr>
          <a:xfrm>
            <a:off x="9347199" y="4137881"/>
            <a:ext cx="252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Private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0F6DDB-C598-D5E5-1854-8831077441C2}"/>
              </a:ext>
            </a:extLst>
          </p:cNvPr>
          <p:cNvSpPr txBox="1"/>
          <p:nvPr/>
        </p:nvSpPr>
        <p:spPr>
          <a:xfrm>
            <a:off x="9347198" y="5393048"/>
            <a:ext cx="252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Fair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BA08CFC6-DC86-C7D8-83D2-AAEB128E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3DC0-8E61-0F61-44C1-DC4015A8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What We Will Learn </a:t>
            </a:r>
            <a:r>
              <a:rPr lang="en-KR" sz="2800" b="0" dirty="0"/>
              <a:t>(Tentative)</a:t>
            </a:r>
            <a:br>
              <a:rPr lang="en-KR" sz="2800" b="0" dirty="0"/>
            </a:br>
            <a:r>
              <a:rPr lang="en-KR" sz="2800" b="0" dirty="0"/>
              <a:t>“</a:t>
            </a:r>
            <a:r>
              <a:rPr lang="en-KR" sz="2200" b="0" dirty="0"/>
              <a:t>Explore” Trustworthy ML fields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6C4C12-B336-0043-B7BB-5833FF5E5E1C}"/>
              </a:ext>
            </a:extLst>
          </p:cNvPr>
          <p:cNvSpPr/>
          <p:nvPr/>
        </p:nvSpPr>
        <p:spPr>
          <a:xfrm>
            <a:off x="5151521" y="5519881"/>
            <a:ext cx="1888958" cy="1102352"/>
          </a:xfrm>
          <a:prstGeom prst="roundRect">
            <a:avLst>
              <a:gd name="adj" fmla="val 5097"/>
            </a:avLst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Learning theory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98CBE-EF0F-092A-C77D-A60A0527F468}"/>
              </a:ext>
            </a:extLst>
          </p:cNvPr>
          <p:cNvGrpSpPr/>
          <p:nvPr/>
        </p:nvGrpSpPr>
        <p:grpSpPr>
          <a:xfrm>
            <a:off x="1322805" y="4359608"/>
            <a:ext cx="1888959" cy="1471684"/>
            <a:chOff x="3645568" y="1687419"/>
            <a:chExt cx="1888959" cy="147168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3BA0537-55F0-A29B-B282-19BC731FF8DE}"/>
                </a:ext>
              </a:extLst>
            </p:cNvPr>
            <p:cNvSpPr/>
            <p:nvPr/>
          </p:nvSpPr>
          <p:spPr>
            <a:xfrm>
              <a:off x="3645568" y="2056751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Conformal prediction &amp;</a:t>
              </a:r>
            </a:p>
            <a:p>
              <a:pPr algn="ctr"/>
              <a:r>
                <a:rPr lang="en-KR" dirty="0">
                  <a:solidFill>
                    <a:schemeClr val="tx1"/>
                  </a:solidFill>
                </a:rPr>
                <a:t>Selective Prediction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5DE809-3406-39A0-9DEC-3E93D318A12D}"/>
                </a:ext>
              </a:extLst>
            </p:cNvPr>
            <p:cNvSpPr txBox="1"/>
            <p:nvPr/>
          </p:nvSpPr>
          <p:spPr>
            <a:xfrm>
              <a:off x="3645569" y="1687419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>
                  <a:solidFill>
                    <a:srgbClr val="C00000"/>
                  </a:solidFill>
                </a:rPr>
                <a:t>Hallucination</a:t>
              </a:r>
              <a:r>
                <a:rPr lang="en-KR" dirty="0">
                  <a:solidFill>
                    <a:srgbClr val="C00000"/>
                  </a:solidFill>
                </a:rPr>
                <a:t>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DC1B75-E17F-FA67-960E-E1AB7263F81D}"/>
              </a:ext>
            </a:extLst>
          </p:cNvPr>
          <p:cNvGrpSpPr/>
          <p:nvPr/>
        </p:nvGrpSpPr>
        <p:grpSpPr>
          <a:xfrm>
            <a:off x="3780758" y="3074691"/>
            <a:ext cx="2265947" cy="1471684"/>
            <a:chOff x="5534527" y="4149882"/>
            <a:chExt cx="2265947" cy="14716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42B1D83-96C0-2BD4-9735-D9C3D4C4DDEF}"/>
                </a:ext>
              </a:extLst>
            </p:cNvPr>
            <p:cNvSpPr/>
            <p:nvPr/>
          </p:nvSpPr>
          <p:spPr>
            <a:xfrm>
              <a:off x="5723021" y="4519214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Differential</a:t>
              </a:r>
            </a:p>
            <a:p>
              <a:pPr algn="ctr"/>
              <a:r>
                <a:rPr lang="en-KR" dirty="0">
                  <a:solidFill>
                    <a:schemeClr val="tx1"/>
                  </a:solidFill>
                </a:rPr>
                <a:t>Privacy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2A7237-0875-7C76-13F8-BDDD08285F32}"/>
                </a:ext>
              </a:extLst>
            </p:cNvPr>
            <p:cNvSpPr txBox="1"/>
            <p:nvPr/>
          </p:nvSpPr>
          <p:spPr>
            <a:xfrm>
              <a:off x="5534527" y="4149882"/>
              <a:ext cx="226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solidFill>
                    <a:srgbClr val="C00000"/>
                  </a:solidFill>
                </a:rPr>
                <a:t>Privacy leakage?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098F8B-C739-1679-054B-BCEB6F7B616B}"/>
              </a:ext>
            </a:extLst>
          </p:cNvPr>
          <p:cNvGrpSpPr/>
          <p:nvPr/>
        </p:nvGrpSpPr>
        <p:grpSpPr>
          <a:xfrm>
            <a:off x="1940757" y="1160072"/>
            <a:ext cx="2189750" cy="1444258"/>
            <a:chOff x="1632284" y="4828675"/>
            <a:chExt cx="2189750" cy="144425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6824D3D-61CC-48C7-50B4-C1DFE0960AEB}"/>
                </a:ext>
              </a:extLst>
            </p:cNvPr>
            <p:cNvSpPr/>
            <p:nvPr/>
          </p:nvSpPr>
          <p:spPr>
            <a:xfrm>
              <a:off x="1756609" y="5170581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Adversarial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L</a:t>
              </a:r>
              <a:r>
                <a:rPr lang="en-KR" dirty="0">
                  <a:solidFill>
                    <a:schemeClr val="tx1"/>
                  </a:solidFill>
                </a:rPr>
                <a:t>earning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1B529-4A3D-81B8-D220-DAF3F9BB97EF}"/>
                </a:ext>
              </a:extLst>
            </p:cNvPr>
            <p:cNvSpPr txBox="1"/>
            <p:nvPr/>
          </p:nvSpPr>
          <p:spPr>
            <a:xfrm>
              <a:off x="1632284" y="4828675"/>
              <a:ext cx="218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solidFill>
                    <a:srgbClr val="C00000"/>
                  </a:solidFill>
                </a:rPr>
                <a:t>Vulnerable code?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5A2629-2B86-9387-E1BD-E32640195816}"/>
              </a:ext>
            </a:extLst>
          </p:cNvPr>
          <p:cNvGrpSpPr/>
          <p:nvPr/>
        </p:nvGrpSpPr>
        <p:grpSpPr>
          <a:xfrm>
            <a:off x="9789696" y="4094364"/>
            <a:ext cx="2189750" cy="1736928"/>
            <a:chOff x="8679445" y="5196716"/>
            <a:chExt cx="2189750" cy="173692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D7AD77-30D8-0115-6E8A-8F74E5DF10F1}"/>
                </a:ext>
              </a:extLst>
            </p:cNvPr>
            <p:cNvSpPr/>
            <p:nvPr/>
          </p:nvSpPr>
          <p:spPr>
            <a:xfrm>
              <a:off x="8829841" y="5831292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Unlearning</a:t>
              </a:r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6A834B-9CC9-26B4-FEC9-11DDDB6049C2}"/>
                </a:ext>
              </a:extLst>
            </p:cNvPr>
            <p:cNvSpPr txBox="1"/>
            <p:nvPr/>
          </p:nvSpPr>
          <p:spPr>
            <a:xfrm>
              <a:off x="8679445" y="5196716"/>
              <a:ext cx="218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solidFill>
                    <a:srgbClr val="C00000"/>
                  </a:solidFill>
                </a:rPr>
                <a:t>Vulnerable code?</a:t>
              </a:r>
            </a:p>
            <a:p>
              <a:pPr algn="ctr"/>
              <a:r>
                <a:rPr lang="en-KR" dirty="0">
                  <a:solidFill>
                    <a:srgbClr val="C00000"/>
                  </a:solidFill>
                </a:rPr>
                <a:t>Privacy leakage?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B212B2-FC07-63DA-7AF6-602704F9D791}"/>
              </a:ext>
            </a:extLst>
          </p:cNvPr>
          <p:cNvGrpSpPr/>
          <p:nvPr/>
        </p:nvGrpSpPr>
        <p:grpSpPr>
          <a:xfrm>
            <a:off x="6624722" y="3055141"/>
            <a:ext cx="2265947" cy="1471684"/>
            <a:chOff x="7852611" y="2145166"/>
            <a:chExt cx="2265947" cy="14716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AAAA4E6-47FB-5CAD-AA94-124948E5870E}"/>
                </a:ext>
              </a:extLst>
            </p:cNvPr>
            <p:cNvSpPr/>
            <p:nvPr/>
          </p:nvSpPr>
          <p:spPr>
            <a:xfrm>
              <a:off x="8041105" y="2514498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Fairness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376F02-F7B4-2814-A4D6-F510800E53CD}"/>
                </a:ext>
              </a:extLst>
            </p:cNvPr>
            <p:cNvSpPr txBox="1"/>
            <p:nvPr/>
          </p:nvSpPr>
          <p:spPr>
            <a:xfrm>
              <a:off x="7852611" y="2145166"/>
              <a:ext cx="226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solidFill>
                    <a:srgbClr val="C00000"/>
                  </a:solidFill>
                </a:rPr>
                <a:t>Bias?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1A702E-843B-25E4-1D69-7518E73E16B1}"/>
              </a:ext>
            </a:extLst>
          </p:cNvPr>
          <p:cNvGrpSpPr/>
          <p:nvPr/>
        </p:nvGrpSpPr>
        <p:grpSpPr>
          <a:xfrm>
            <a:off x="8656723" y="1124354"/>
            <a:ext cx="2265947" cy="1471684"/>
            <a:chOff x="7852611" y="2145166"/>
            <a:chExt cx="2265947" cy="147168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AA7C215-3D56-406C-FA9C-6BA83192D4CA}"/>
                </a:ext>
              </a:extLst>
            </p:cNvPr>
            <p:cNvSpPr/>
            <p:nvPr/>
          </p:nvSpPr>
          <p:spPr>
            <a:xfrm>
              <a:off x="8041105" y="2514498"/>
              <a:ext cx="1888959" cy="1102352"/>
            </a:xfrm>
            <a:prstGeom prst="roundRect">
              <a:avLst>
                <a:gd name="adj" fmla="val 5097"/>
              </a:avLst>
            </a:prstGeom>
            <a:no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Miscellaneous topics</a:t>
              </a:r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4CD00D-5991-FD90-2B6B-2C9003F451E3}"/>
                </a:ext>
              </a:extLst>
            </p:cNvPr>
            <p:cNvSpPr txBox="1"/>
            <p:nvPr/>
          </p:nvSpPr>
          <p:spPr>
            <a:xfrm>
              <a:off x="7852611" y="2145166"/>
              <a:ext cx="226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solidFill>
                    <a:srgbClr val="C00000"/>
                  </a:solidFill>
                </a:rPr>
                <a:t>Copyright?</a:t>
              </a:r>
            </a:p>
          </p:txBody>
        </p:sp>
      </p:grp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0D779945-6B5F-3916-BF55-0046765D4EE7}"/>
              </a:ext>
            </a:extLst>
          </p:cNvPr>
          <p:cNvCxnSpPr>
            <a:cxnSpLocks/>
            <a:stCxn id="5" idx="1"/>
            <a:endCxn id="7" idx="2"/>
          </p:cNvCxnSpPr>
          <p:nvPr/>
        </p:nvCxnSpPr>
        <p:spPr>
          <a:xfrm rot="10800000">
            <a:off x="2267285" y="5831293"/>
            <a:ext cx="2884236" cy="23976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98AAD36-56CC-9115-6A02-01B7F65FF92E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16200000" flipV="1">
            <a:off x="5018113" y="4441994"/>
            <a:ext cx="973506" cy="11822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3852538-4D39-756F-6DEB-5B0E83B69C63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rot="5400000" flipH="1" flipV="1">
            <a:off x="6430320" y="4192505"/>
            <a:ext cx="993056" cy="166169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1A714D1-47FB-F565-1F14-7B9D95D077F9}"/>
              </a:ext>
            </a:extLst>
          </p:cNvPr>
          <p:cNvCxnSpPr>
            <a:cxnSpLocks/>
            <a:stCxn id="5" idx="3"/>
            <a:endCxn id="23" idx="2"/>
          </p:cNvCxnSpPr>
          <p:nvPr/>
        </p:nvCxnSpPr>
        <p:spPr>
          <a:xfrm flipV="1">
            <a:off x="7040479" y="2596038"/>
            <a:ext cx="2749218" cy="3475019"/>
          </a:xfrm>
          <a:prstGeom prst="curvedConnector2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456956C-6B3C-2122-31DD-79665317F414}"/>
              </a:ext>
            </a:extLst>
          </p:cNvPr>
          <p:cNvCxnSpPr>
            <a:cxnSpLocks/>
            <a:stCxn id="5" idx="1"/>
            <a:endCxn id="11" idx="2"/>
          </p:cNvCxnSpPr>
          <p:nvPr/>
        </p:nvCxnSpPr>
        <p:spPr>
          <a:xfrm rot="10800000">
            <a:off x="3009563" y="2604331"/>
            <a:ext cx="2141959" cy="3466727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1E9AABE5-09BA-230D-A3FE-FD2A17F30493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7040479" y="5280116"/>
            <a:ext cx="2899613" cy="7909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A27085C-57E5-B50B-A908-CAD904FCC080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954041" y="2044862"/>
            <a:ext cx="4891176" cy="829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D630CCC7-2DE3-EB6A-B659-C6F0EE56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E7C41-A27A-05CD-12F2-1C11BDB765B7}"/>
              </a:ext>
            </a:extLst>
          </p:cNvPr>
          <p:cNvSpPr/>
          <p:nvPr/>
        </p:nvSpPr>
        <p:spPr>
          <a:xfrm>
            <a:off x="8711580" y="1156645"/>
            <a:ext cx="2265946" cy="16587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03CD13F-3885-7DEC-4013-31FADA7B0D4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858211" y="3995199"/>
            <a:ext cx="4081881" cy="1284917"/>
          </a:xfrm>
          <a:prstGeom prst="curvedConnector3">
            <a:avLst>
              <a:gd name="adj1" fmla="val 14456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3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Conformal Prediction</a:t>
            </a:r>
            <a:br>
              <a:rPr lang="en-KR" dirty="0"/>
            </a:br>
            <a:r>
              <a:rPr lang="en-KR" sz="2200" b="0" dirty="0"/>
              <a:t>How to Learn Uncertainty?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BD4DBA-38BB-4B4C-EB79-C6AAAF5991A2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3504401" y="3710279"/>
            <a:ext cx="1621051" cy="2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0D3E5E-DB89-5FC2-51EB-F9BDE278510D}"/>
              </a:ext>
            </a:extLst>
          </p:cNvPr>
          <p:cNvSpPr/>
          <p:nvPr/>
        </p:nvSpPr>
        <p:spPr>
          <a:xfrm>
            <a:off x="5125452" y="2410868"/>
            <a:ext cx="1941095" cy="2598821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ML Model</a:t>
            </a:r>
            <a:endParaRPr lang="en-K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25F17-7245-110E-7745-AA8A2400A634}"/>
                  </a:ext>
                </a:extLst>
              </p:cNvPr>
              <p:cNvSpPr txBox="1"/>
              <p:nvPr/>
            </p:nvSpPr>
            <p:spPr>
              <a:xfrm>
                <a:off x="8721444" y="3420349"/>
                <a:ext cx="11534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25F17-7245-110E-7745-AA8A2400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444" y="3420349"/>
                <a:ext cx="1153426" cy="584775"/>
              </a:xfrm>
              <a:prstGeom prst="rect">
                <a:avLst/>
              </a:prstGeom>
              <a:blipFill>
                <a:blip r:embed="rId2"/>
                <a:stretch>
                  <a:fillRect r="-2174" b="-212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21BBF6A-0C71-B6D9-4646-504A4997E5CD}"/>
              </a:ext>
            </a:extLst>
          </p:cNvPr>
          <p:cNvSpPr/>
          <p:nvPr/>
        </p:nvSpPr>
        <p:spPr>
          <a:xfrm>
            <a:off x="7516227" y="2410868"/>
            <a:ext cx="552253" cy="2598821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A2E34-298D-7C0A-DD85-3DE108C74ECF}"/>
              </a:ext>
            </a:extLst>
          </p:cNvPr>
          <p:cNvSpPr txBox="1"/>
          <p:nvPr/>
        </p:nvSpPr>
        <p:spPr>
          <a:xfrm>
            <a:off x="5900339" y="5069026"/>
            <a:ext cx="38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Conformal Set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92BCD8-DC4F-1686-1162-215A719EAEF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8068480" y="3710279"/>
            <a:ext cx="652964" cy="2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66EA21-FAE6-0F13-CE4D-FC09207ADACB}"/>
                  </a:ext>
                </a:extLst>
              </p:cNvPr>
              <p:cNvSpPr txBox="1"/>
              <p:nvPr/>
            </p:nvSpPr>
            <p:spPr>
              <a:xfrm>
                <a:off x="2878759" y="3420349"/>
                <a:ext cx="625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66EA21-FAE6-0F13-CE4D-FC09207AD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759" y="3420349"/>
                <a:ext cx="6256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4245481-A9E0-0781-78D7-7BD1EE1958D6}"/>
              </a:ext>
            </a:extLst>
          </p:cNvPr>
          <p:cNvSpPr txBox="1"/>
          <p:nvPr/>
        </p:nvSpPr>
        <p:spPr>
          <a:xfrm>
            <a:off x="7963022" y="4008260"/>
            <a:ext cx="286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Conformal Set</a:t>
            </a:r>
          </a:p>
        </p:txBody>
      </p:sp>
      <p:pic>
        <p:nvPicPr>
          <p:cNvPr id="28" name="Picture 27" descr="A toilet with a toilet seat&#10;&#10;Description automatically generated">
            <a:extLst>
              <a:ext uri="{FF2B5EF4-FFF2-40B4-BE49-F238E27FC236}">
                <a16:creationId xmlns:a16="http://schemas.microsoft.com/office/drawing/2014/main" id="{04046C90-0BBD-F980-A462-728873C8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82" y="1528494"/>
            <a:ext cx="3032626" cy="1711966"/>
          </a:xfrm>
          <a:prstGeom prst="rect">
            <a:avLst/>
          </a:prstGeom>
        </p:spPr>
      </p:pic>
      <p:pic>
        <p:nvPicPr>
          <p:cNvPr id="30" name="Picture 4" descr="Elements">
            <a:extLst>
              <a:ext uri="{FF2B5EF4-FFF2-40B4-BE49-F238E27FC236}">
                <a16:creationId xmlns:a16="http://schemas.microsoft.com/office/drawing/2014/main" id="{9B969E7D-85A6-7D3E-C28D-E96819645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4" t="19683" r="65727" b="72907"/>
          <a:stretch/>
        </p:blipFill>
        <p:spPr bwMode="auto">
          <a:xfrm>
            <a:off x="9533475" y="4981002"/>
            <a:ext cx="614020" cy="6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8933749-0520-A43C-5F9C-B5507E5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2AAF0B-B189-2652-2E4C-2D376AB9C75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066547" y="3710279"/>
            <a:ext cx="449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Adversarial Examples/Learning (=Robustness)</a:t>
            </a:r>
            <a:br>
              <a:rPr lang="en-KR" dirty="0"/>
            </a:br>
            <a:r>
              <a:rPr lang="en-KR" sz="2200" b="0" dirty="0"/>
              <a:t>How to learn a model robust to adversarial perturbations?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D8115-7847-F73D-78BC-C30BDCDB4FFF}"/>
              </a:ext>
            </a:extLst>
          </p:cNvPr>
          <p:cNvCxnSpPr>
            <a:cxnSpLocks/>
          </p:cNvCxnSpPr>
          <p:nvPr/>
        </p:nvCxnSpPr>
        <p:spPr>
          <a:xfrm>
            <a:off x="3905452" y="2187309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BC4FC0-EBD0-D47B-3169-423DBB54D6C7}"/>
              </a:ext>
            </a:extLst>
          </p:cNvPr>
          <p:cNvSpPr/>
          <p:nvPr/>
        </p:nvSpPr>
        <p:spPr>
          <a:xfrm>
            <a:off x="5125452" y="1643234"/>
            <a:ext cx="1941095" cy="2430437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ML Model</a:t>
            </a:r>
            <a:endParaRPr lang="en-KR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0BE78-18FE-94C3-4436-86210B5BC2AC}"/>
              </a:ext>
            </a:extLst>
          </p:cNvPr>
          <p:cNvCxnSpPr>
            <a:cxnSpLocks/>
          </p:cNvCxnSpPr>
          <p:nvPr/>
        </p:nvCxnSpPr>
        <p:spPr>
          <a:xfrm>
            <a:off x="7119485" y="2177137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C3A359-F26E-EF5F-DFEC-4DAD21BA31AB}"/>
              </a:ext>
            </a:extLst>
          </p:cNvPr>
          <p:cNvSpPr txBox="1"/>
          <p:nvPr/>
        </p:nvSpPr>
        <p:spPr>
          <a:xfrm>
            <a:off x="8277722" y="2002643"/>
            <a:ext cx="11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“Stop”</a:t>
            </a:r>
            <a:endParaRPr lang="en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BA5EDD-624B-8E81-55C2-EC0B8C42873F}"/>
              </a:ext>
            </a:extLst>
          </p:cNvPr>
          <p:cNvCxnSpPr>
            <a:cxnSpLocks/>
          </p:cNvCxnSpPr>
          <p:nvPr/>
        </p:nvCxnSpPr>
        <p:spPr>
          <a:xfrm>
            <a:off x="3938739" y="3499624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-up of a television screen&#10;&#10;Description automatically generated">
            <a:extLst>
              <a:ext uri="{FF2B5EF4-FFF2-40B4-BE49-F238E27FC236}">
                <a16:creationId xmlns:a16="http://schemas.microsoft.com/office/drawing/2014/main" id="{1AD3AA1D-CEB1-DF1F-B6DD-7E196CAE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9" y="2925569"/>
            <a:ext cx="1157369" cy="1148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A1D882-C775-7A77-C076-5E5C42A4A308}"/>
              </a:ext>
            </a:extLst>
          </p:cNvPr>
          <p:cNvSpPr txBox="1"/>
          <p:nvPr/>
        </p:nvSpPr>
        <p:spPr>
          <a:xfrm>
            <a:off x="2268224" y="3299569"/>
            <a:ext cx="3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E6DB6-69F1-354D-45A3-E044A48E5C3D}"/>
              </a:ext>
            </a:extLst>
          </p:cNvPr>
          <p:cNvCxnSpPr>
            <a:cxnSpLocks/>
          </p:cNvCxnSpPr>
          <p:nvPr/>
        </p:nvCxnSpPr>
        <p:spPr>
          <a:xfrm>
            <a:off x="7119485" y="3499624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6A0008-F91D-5B7E-681D-E708CE1DCA1F}"/>
              </a:ext>
            </a:extLst>
          </p:cNvPr>
          <p:cNvSpPr txBox="1"/>
          <p:nvPr/>
        </p:nvSpPr>
        <p:spPr>
          <a:xfrm>
            <a:off x="8272911" y="3299569"/>
            <a:ext cx="149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“45 Limit”</a:t>
            </a:r>
            <a:endParaRPr lang="en-K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5DBD5C-E46A-0992-6166-68F6BBC6B129}"/>
              </a:ext>
            </a:extLst>
          </p:cNvPr>
          <p:cNvCxnSpPr>
            <a:cxnSpLocks/>
          </p:cNvCxnSpPr>
          <p:nvPr/>
        </p:nvCxnSpPr>
        <p:spPr>
          <a:xfrm>
            <a:off x="3937154" y="5341582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-up of a television screen&#10;&#10;Description automatically generated">
            <a:extLst>
              <a:ext uri="{FF2B5EF4-FFF2-40B4-BE49-F238E27FC236}">
                <a16:creationId xmlns:a16="http://schemas.microsoft.com/office/drawing/2014/main" id="{5E19E50D-41A5-4653-1177-00F77D03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94" y="4767527"/>
            <a:ext cx="1157369" cy="11481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62D363-2CF0-49D5-2DF9-3496C3C11049}"/>
              </a:ext>
            </a:extLst>
          </p:cNvPr>
          <p:cNvSpPr txBox="1"/>
          <p:nvPr/>
        </p:nvSpPr>
        <p:spPr>
          <a:xfrm>
            <a:off x="2266639" y="5141527"/>
            <a:ext cx="3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dirty="0"/>
              <a:t>+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D405F5-A2F9-BE6D-A9BB-981C8B1F96BC}"/>
              </a:ext>
            </a:extLst>
          </p:cNvPr>
          <p:cNvCxnSpPr>
            <a:cxnSpLocks/>
          </p:cNvCxnSpPr>
          <p:nvPr/>
        </p:nvCxnSpPr>
        <p:spPr>
          <a:xfrm>
            <a:off x="7119485" y="5331671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BF045C-FBDB-879B-7C45-8A4C1898EA47}"/>
              </a:ext>
            </a:extLst>
          </p:cNvPr>
          <p:cNvSpPr txBox="1"/>
          <p:nvPr/>
        </p:nvSpPr>
        <p:spPr>
          <a:xfrm>
            <a:off x="8272911" y="5131615"/>
            <a:ext cx="122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“Stop”</a:t>
            </a:r>
            <a:endParaRPr lang="en-KR" dirty="0"/>
          </a:p>
        </p:txBody>
      </p:sp>
      <p:pic>
        <p:nvPicPr>
          <p:cNvPr id="34" name="Picture 33" descr="A stop sign with white text&#10;&#10;Description automatically generated">
            <a:extLst>
              <a:ext uri="{FF2B5EF4-FFF2-40B4-BE49-F238E27FC236}">
                <a16:creationId xmlns:a16="http://schemas.microsoft.com/office/drawing/2014/main" id="{FDD2F2F2-B3B8-C6AD-FC59-A070F206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94" y="1666559"/>
            <a:ext cx="1095233" cy="1127446"/>
          </a:xfrm>
          <a:prstGeom prst="rect">
            <a:avLst/>
          </a:prstGeom>
        </p:spPr>
      </p:pic>
      <p:pic>
        <p:nvPicPr>
          <p:cNvPr id="35" name="Picture 34" descr="A stop sign with white text&#10;&#10;Description automatically generated">
            <a:extLst>
              <a:ext uri="{FF2B5EF4-FFF2-40B4-BE49-F238E27FC236}">
                <a16:creationId xmlns:a16="http://schemas.microsoft.com/office/drawing/2014/main" id="{2DC59BDC-24D7-E628-C14B-A8A570CF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80" y="2925569"/>
            <a:ext cx="1095233" cy="11274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AE3D54A-7FA0-60C7-13C3-1B85F349ACC9}"/>
              </a:ext>
            </a:extLst>
          </p:cNvPr>
          <p:cNvSpPr/>
          <p:nvPr/>
        </p:nvSpPr>
        <p:spPr>
          <a:xfrm>
            <a:off x="1192713" y="4273994"/>
            <a:ext cx="2660582" cy="3431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Adversarial Example</a:t>
            </a:r>
          </a:p>
        </p:txBody>
      </p:sp>
      <p:pic>
        <p:nvPicPr>
          <p:cNvPr id="36" name="Picture 35" descr="A stop sign with white text&#10;&#10;Description automatically generated">
            <a:extLst>
              <a:ext uri="{FF2B5EF4-FFF2-40B4-BE49-F238E27FC236}">
                <a16:creationId xmlns:a16="http://schemas.microsoft.com/office/drawing/2014/main" id="{A0C70A76-0916-6C5D-EE97-3A0643FE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34" y="4788191"/>
            <a:ext cx="1095233" cy="112744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956E60-3213-7227-5733-658BBDF30546}"/>
              </a:ext>
            </a:extLst>
          </p:cNvPr>
          <p:cNvSpPr/>
          <p:nvPr/>
        </p:nvSpPr>
        <p:spPr>
          <a:xfrm>
            <a:off x="3905452" y="6152483"/>
            <a:ext cx="2660582" cy="450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Adversarial Learning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43FE21B1-DD66-F787-366F-C584DE6200DE}"/>
              </a:ext>
            </a:extLst>
          </p:cNvPr>
          <p:cNvSpPr/>
          <p:nvPr/>
        </p:nvSpPr>
        <p:spPr>
          <a:xfrm rot="16200000">
            <a:off x="2401924" y="2810684"/>
            <a:ext cx="203236" cy="269544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9F5E434-C931-B375-1044-1EFADF29378C}"/>
              </a:ext>
            </a:extLst>
          </p:cNvPr>
          <p:cNvSpPr/>
          <p:nvPr/>
        </p:nvSpPr>
        <p:spPr>
          <a:xfrm rot="16200000">
            <a:off x="5138287" y="1943567"/>
            <a:ext cx="226444" cy="81913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0" name="Picture 4" descr="Elements">
            <a:extLst>
              <a:ext uri="{FF2B5EF4-FFF2-40B4-BE49-F238E27FC236}">
                <a16:creationId xmlns:a16="http://schemas.microsoft.com/office/drawing/2014/main" id="{720EC09E-BE5E-C4C0-8809-7D93F37D7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2" t="32026" r="44087" b="60887"/>
          <a:stretch/>
        </p:blipFill>
        <p:spPr bwMode="auto">
          <a:xfrm>
            <a:off x="6532791" y="6141268"/>
            <a:ext cx="533756" cy="5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BB7A918-2E66-1075-22BA-4C6B3CF8E594}"/>
              </a:ext>
            </a:extLst>
          </p:cNvPr>
          <p:cNvSpPr/>
          <p:nvPr/>
        </p:nvSpPr>
        <p:spPr>
          <a:xfrm>
            <a:off x="5124232" y="4767527"/>
            <a:ext cx="1941095" cy="1158502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1"/>
                </a:solidFill>
              </a:rPr>
              <a:t>ML Model’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5E90B7E5-808F-C39B-4CA3-B2B4CE92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8" grpId="0"/>
      <p:bldP spid="31" grpId="0"/>
      <p:bldP spid="32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Unlearning</a:t>
            </a:r>
            <a:br>
              <a:rPr lang="en-KR" dirty="0"/>
            </a:br>
            <a:r>
              <a:rPr lang="en-KR" sz="2200" b="0" dirty="0"/>
              <a:t>How to “relearn” a model to forget learn</a:t>
            </a:r>
            <a:r>
              <a:rPr lang="en-US" sz="2200" b="0" dirty="0"/>
              <a:t>ed</a:t>
            </a:r>
            <a:r>
              <a:rPr lang="en-KR" sz="2200" b="0" dirty="0"/>
              <a:t> examples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3B88B3-A1A3-CEB1-64CE-9791537630C2}"/>
              </a:ext>
            </a:extLst>
          </p:cNvPr>
          <p:cNvSpPr/>
          <p:nvPr/>
        </p:nvSpPr>
        <p:spPr>
          <a:xfrm>
            <a:off x="5125452" y="2323848"/>
            <a:ext cx="1941095" cy="2554349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26ACB-3209-658A-A4FE-5A7F80DD1733}"/>
              </a:ext>
            </a:extLst>
          </p:cNvPr>
          <p:cNvSpPr txBox="1"/>
          <p:nvPr/>
        </p:nvSpPr>
        <p:spPr>
          <a:xfrm>
            <a:off x="4892841" y="1435859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ML Model</a:t>
            </a:r>
          </a:p>
          <a:p>
            <a:pPr algn="ctr"/>
            <a:r>
              <a:rPr lang="en-KR" sz="2400" dirty="0"/>
              <a:t>(generator)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641BB-56A5-505A-E881-30B644B38A19}"/>
              </a:ext>
            </a:extLst>
          </p:cNvPr>
          <p:cNvCxnSpPr>
            <a:cxnSpLocks/>
          </p:cNvCxnSpPr>
          <p:nvPr/>
        </p:nvCxnSpPr>
        <p:spPr>
          <a:xfrm>
            <a:off x="3905452" y="3278172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54437A-9977-116D-5FD3-56BCDF1CFE63}"/>
              </a:ext>
            </a:extLst>
          </p:cNvPr>
          <p:cNvSpPr txBox="1"/>
          <p:nvPr/>
        </p:nvSpPr>
        <p:spPr>
          <a:xfrm>
            <a:off x="854242" y="3108344"/>
            <a:ext cx="301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// format a string</a:t>
            </a:r>
            <a:endParaRPr lang="en-K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3EFA72-A178-037C-6250-34208CDF3D19}"/>
              </a:ext>
            </a:extLst>
          </p:cNvPr>
          <p:cNvCxnSpPr>
            <a:cxnSpLocks/>
          </p:cNvCxnSpPr>
          <p:nvPr/>
        </p:nvCxnSpPr>
        <p:spPr>
          <a:xfrm>
            <a:off x="7133121" y="3278171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86529F-F374-6857-EFEC-103EF7C3888E}"/>
              </a:ext>
            </a:extLst>
          </p:cNvPr>
          <p:cNvSpPr txBox="1"/>
          <p:nvPr/>
        </p:nvSpPr>
        <p:spPr>
          <a:xfrm>
            <a:off x="8286547" y="3063860"/>
            <a:ext cx="3017923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sprintf</a:t>
            </a:r>
            <a:r>
              <a:rPr lang="en-US" dirty="0"/>
              <a:t>(b, “%s”, input)</a:t>
            </a:r>
            <a:endParaRPr lang="en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C45EA5-8D1F-CE1E-533F-AE5123AA8222}"/>
              </a:ext>
            </a:extLst>
          </p:cNvPr>
          <p:cNvCxnSpPr>
            <a:cxnSpLocks/>
          </p:cNvCxnSpPr>
          <p:nvPr/>
        </p:nvCxnSpPr>
        <p:spPr>
          <a:xfrm>
            <a:off x="3905452" y="4308544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F03AC3-1DBA-5FC0-E921-ACE61B0EBC5C}"/>
              </a:ext>
            </a:extLst>
          </p:cNvPr>
          <p:cNvCxnSpPr>
            <a:cxnSpLocks/>
          </p:cNvCxnSpPr>
          <p:nvPr/>
        </p:nvCxnSpPr>
        <p:spPr>
          <a:xfrm>
            <a:off x="7099834" y="4308542"/>
            <a:ext cx="115342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698883-7755-028C-F10D-8236962ECB23}"/>
              </a:ext>
            </a:extLst>
          </p:cNvPr>
          <p:cNvSpPr txBox="1"/>
          <p:nvPr/>
        </p:nvSpPr>
        <p:spPr>
          <a:xfrm>
            <a:off x="8253260" y="4123885"/>
            <a:ext cx="331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snprintf</a:t>
            </a:r>
            <a:r>
              <a:rPr lang="en-US" dirty="0"/>
              <a:t>(b, 5, “%s”, input)</a:t>
            </a:r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AC0CB-9BEC-9B58-0BFC-1D57B5CE777F}"/>
              </a:ext>
            </a:extLst>
          </p:cNvPr>
          <p:cNvSpPr/>
          <p:nvPr/>
        </p:nvSpPr>
        <p:spPr>
          <a:xfrm>
            <a:off x="4955008" y="5291797"/>
            <a:ext cx="2660582" cy="450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Unlearning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97C2EE8-A501-5AC7-FB81-99BB8D31F58B}"/>
              </a:ext>
            </a:extLst>
          </p:cNvPr>
          <p:cNvSpPr/>
          <p:nvPr/>
        </p:nvSpPr>
        <p:spPr>
          <a:xfrm rot="16200000">
            <a:off x="6137127" y="159394"/>
            <a:ext cx="296346" cy="997177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A9D5C-D92B-2030-76A8-C030014E38F8}"/>
              </a:ext>
            </a:extLst>
          </p:cNvPr>
          <p:cNvSpPr txBox="1"/>
          <p:nvPr/>
        </p:nvSpPr>
        <p:spPr>
          <a:xfrm>
            <a:off x="854241" y="4119602"/>
            <a:ext cx="301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// format a string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C40E8-5168-DD15-47A9-C1A53EB30855}"/>
              </a:ext>
            </a:extLst>
          </p:cNvPr>
          <p:cNvSpPr txBox="1"/>
          <p:nvPr/>
        </p:nvSpPr>
        <p:spPr>
          <a:xfrm>
            <a:off x="5058878" y="3294778"/>
            <a:ext cx="20742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  <a:p>
            <a:pPr algn="ctr"/>
            <a:r>
              <a:rPr lang="en-US" sz="1100" dirty="0"/>
              <a:t>“</a:t>
            </a:r>
            <a:r>
              <a:rPr lang="en-US" sz="1100" dirty="0" err="1"/>
              <a:t>sprintf</a:t>
            </a:r>
            <a:r>
              <a:rPr lang="en-US" sz="1100" dirty="0"/>
              <a:t>(b, “%s”, input)</a:t>
            </a:r>
          </a:p>
          <a:p>
            <a:pPr algn="ctr"/>
            <a:r>
              <a:rPr lang="en-US" sz="1100" dirty="0"/>
              <a:t>…</a:t>
            </a:r>
            <a:endParaRPr lang="en-KR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54CAC-383A-6087-13D8-2C3D9148F385}"/>
              </a:ext>
            </a:extLst>
          </p:cNvPr>
          <p:cNvSpPr txBox="1"/>
          <p:nvPr/>
        </p:nvSpPr>
        <p:spPr>
          <a:xfrm>
            <a:off x="5299509" y="2748202"/>
            <a:ext cx="161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KR" dirty="0"/>
              <a:t>raining set</a:t>
            </a:r>
            <a:endParaRPr lang="en-KR" sz="1800" dirty="0"/>
          </a:p>
        </p:txBody>
      </p:sp>
      <p:pic>
        <p:nvPicPr>
          <p:cNvPr id="21" name="Picture 4" descr="Elements">
            <a:extLst>
              <a:ext uri="{FF2B5EF4-FFF2-40B4-BE49-F238E27FC236}">
                <a16:creationId xmlns:a16="http://schemas.microsoft.com/office/drawing/2014/main" id="{1D924908-7EE3-9026-70D8-401BA731A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2" t="32026" r="44087" b="60887"/>
          <a:stretch/>
        </p:blipFill>
        <p:spPr bwMode="auto">
          <a:xfrm>
            <a:off x="7032278" y="5291797"/>
            <a:ext cx="533756" cy="5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846647-8095-05CE-BFFC-5D542F10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575EE-46D9-4D09-1A73-AFB9DBDA1BFE}"/>
              </a:ext>
            </a:extLst>
          </p:cNvPr>
          <p:cNvSpPr/>
          <p:nvPr/>
        </p:nvSpPr>
        <p:spPr>
          <a:xfrm>
            <a:off x="5266851" y="3492900"/>
            <a:ext cx="1647296" cy="29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16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Differetial Privacy</a:t>
            </a:r>
            <a:r>
              <a:rPr lang="en-KR" baseline="30000" dirty="0"/>
              <a:t>*</a:t>
            </a:r>
            <a:br>
              <a:rPr lang="en-KR" dirty="0"/>
            </a:br>
            <a:r>
              <a:rPr lang="en-KR" sz="2200" b="0" dirty="0"/>
              <a:t>How to learn a model to be “private”?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5D820-CF0F-3AF9-DA4D-3D0BBF3920CC}"/>
              </a:ext>
            </a:extLst>
          </p:cNvPr>
          <p:cNvSpPr txBox="1"/>
          <p:nvPr/>
        </p:nvSpPr>
        <p:spPr>
          <a:xfrm>
            <a:off x="952102" y="2226675"/>
            <a:ext cx="25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Sensitive Dataset</a:t>
            </a:r>
          </a:p>
          <a:p>
            <a:pPr algn="ctr"/>
            <a:r>
              <a:rPr lang="en-US" dirty="0"/>
              <a:t>(“API Key=ABCD”)</a:t>
            </a:r>
            <a:endParaRPr lang="en-K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D5115D-632B-0A8A-F72C-D4FA1897EFAD}"/>
              </a:ext>
            </a:extLst>
          </p:cNvPr>
          <p:cNvCxnSpPr>
            <a:cxnSpLocks/>
          </p:cNvCxnSpPr>
          <p:nvPr/>
        </p:nvCxnSpPr>
        <p:spPr>
          <a:xfrm flipV="1">
            <a:off x="3513221" y="2535286"/>
            <a:ext cx="1612231" cy="14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97E0B2-F0C6-50F1-59F3-B167ED4A9A62}"/>
              </a:ext>
            </a:extLst>
          </p:cNvPr>
          <p:cNvSpPr txBox="1"/>
          <p:nvPr/>
        </p:nvSpPr>
        <p:spPr>
          <a:xfrm>
            <a:off x="3361625" y="2042009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</a:t>
            </a:r>
            <a:endParaRPr lang="en-K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A9506A-7371-0611-7EF3-37EA0C1C37D4}"/>
              </a:ext>
            </a:extLst>
          </p:cNvPr>
          <p:cNvSpPr/>
          <p:nvPr/>
        </p:nvSpPr>
        <p:spPr>
          <a:xfrm>
            <a:off x="5125452" y="2012200"/>
            <a:ext cx="1941095" cy="1001067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(generator)</a:t>
            </a:r>
            <a:endParaRPr lang="en-KR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34A9-D337-0F9C-4BA1-037A2B7F646D}"/>
              </a:ext>
            </a:extLst>
          </p:cNvPr>
          <p:cNvSpPr txBox="1"/>
          <p:nvPr/>
        </p:nvSpPr>
        <p:spPr>
          <a:xfrm>
            <a:off x="0" y="6544342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30000" dirty="0"/>
              <a:t>*</a:t>
            </a:r>
            <a:r>
              <a:rPr lang="en-US" sz="1200" dirty="0"/>
              <a:t>D</a:t>
            </a:r>
            <a:r>
              <a:rPr lang="en-KR" sz="1200" dirty="0"/>
              <a:t>ifferential privacy is more general than learning a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847429-A7A8-1395-575A-86E240C598D3}"/>
              </a:ext>
            </a:extLst>
          </p:cNvPr>
          <p:cNvCxnSpPr>
            <a:cxnSpLocks/>
          </p:cNvCxnSpPr>
          <p:nvPr/>
        </p:nvCxnSpPr>
        <p:spPr>
          <a:xfrm flipV="1">
            <a:off x="7072960" y="2498179"/>
            <a:ext cx="1612231" cy="14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34E6C5-FD56-F0B7-4A73-4027C3A5E613}"/>
              </a:ext>
            </a:extLst>
          </p:cNvPr>
          <p:cNvSpPr txBox="1"/>
          <p:nvPr/>
        </p:nvSpPr>
        <p:spPr>
          <a:xfrm>
            <a:off x="6940612" y="2042642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C29FA-FE65-FACE-307D-7B0D033EE12B}"/>
              </a:ext>
            </a:extLst>
          </p:cNvPr>
          <p:cNvSpPr txBox="1"/>
          <p:nvPr/>
        </p:nvSpPr>
        <p:spPr>
          <a:xfrm>
            <a:off x="8691604" y="2313513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“API Key=ABCD”</a:t>
            </a:r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264A5F-BC6D-E166-0A17-E72FAA0E0EDE}"/>
              </a:ext>
            </a:extLst>
          </p:cNvPr>
          <p:cNvGrpSpPr/>
          <p:nvPr/>
        </p:nvGrpSpPr>
        <p:grpSpPr>
          <a:xfrm>
            <a:off x="952102" y="3707663"/>
            <a:ext cx="10294208" cy="1880004"/>
            <a:chOff x="952102" y="3707663"/>
            <a:chExt cx="10294208" cy="188000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73B484-BFF2-B0A0-4698-95C195428EA3}"/>
                </a:ext>
              </a:extLst>
            </p:cNvPr>
            <p:cNvGrpSpPr/>
            <p:nvPr/>
          </p:nvGrpSpPr>
          <p:grpSpPr>
            <a:xfrm>
              <a:off x="952102" y="3707663"/>
              <a:ext cx="10294208" cy="1468560"/>
              <a:chOff x="952102" y="3707663"/>
              <a:chExt cx="10294208" cy="14685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70BC4-9F7F-C5C2-CEEC-71CE59CC0BA9}"/>
                  </a:ext>
                </a:extLst>
              </p:cNvPr>
              <p:cNvSpPr txBox="1"/>
              <p:nvPr/>
            </p:nvSpPr>
            <p:spPr>
              <a:xfrm>
                <a:off x="952102" y="4389631"/>
                <a:ext cx="2554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Sensitive Dataset</a:t>
                </a:r>
              </a:p>
              <a:p>
                <a:pPr algn="ctr"/>
                <a:r>
                  <a:rPr lang="en-US" dirty="0"/>
                  <a:t>(“API Key=ABCD”)</a:t>
                </a:r>
                <a:endParaRPr lang="en-KR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AE68976-C729-4C29-9716-53E62F1252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3221" y="4698242"/>
                <a:ext cx="1612231" cy="145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86E702-8DB1-6281-C5ED-A5691F5DDBEA}"/>
                  </a:ext>
                </a:extLst>
              </p:cNvPr>
              <p:cNvSpPr txBox="1"/>
              <p:nvPr/>
            </p:nvSpPr>
            <p:spPr>
              <a:xfrm>
                <a:off x="3361625" y="3707663"/>
                <a:ext cx="18769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Differentially</a:t>
                </a:r>
              </a:p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private</a:t>
                </a:r>
              </a:p>
              <a:p>
                <a:pPr algn="ctr"/>
                <a:r>
                  <a:rPr lang="en-US" dirty="0"/>
                  <a:t>Learning</a:t>
                </a:r>
                <a:endParaRPr lang="en-KR" dirty="0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31C829C-6DC2-F2C6-3120-B827A913B8B8}"/>
                  </a:ext>
                </a:extLst>
              </p:cNvPr>
              <p:cNvSpPr/>
              <p:nvPr/>
            </p:nvSpPr>
            <p:spPr>
              <a:xfrm>
                <a:off x="5125452" y="4175156"/>
                <a:ext cx="1941095" cy="1001067"/>
              </a:xfrm>
              <a:prstGeom prst="roundRect">
                <a:avLst>
                  <a:gd name="adj" fmla="val 5097"/>
                </a:avLst>
              </a:prstGeom>
              <a:noFill/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ML Model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(generator)</a:t>
                </a:r>
                <a:endParaRPr lang="en-KR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C4C543-B536-4530-DFEC-6510D5D48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2960" y="4661135"/>
                <a:ext cx="1612231" cy="145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C106DC-4853-2416-3BF5-19FAD2216B70}"/>
                  </a:ext>
                </a:extLst>
              </p:cNvPr>
              <p:cNvSpPr txBox="1"/>
              <p:nvPr/>
            </p:nvSpPr>
            <p:spPr>
              <a:xfrm>
                <a:off x="6940612" y="4205598"/>
                <a:ext cx="1876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generate</a:t>
                </a:r>
                <a:endParaRPr lang="en-KR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2C90DE-17D7-D152-A678-340A3E7CB28C}"/>
                  </a:ext>
                </a:extLst>
              </p:cNvPr>
              <p:cNvSpPr txBox="1"/>
              <p:nvPr/>
            </p:nvSpPr>
            <p:spPr>
              <a:xfrm>
                <a:off x="8691604" y="4332091"/>
                <a:ext cx="2554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e.g., </a:t>
                </a:r>
              </a:p>
              <a:p>
                <a:pPr algn="ctr"/>
                <a:r>
                  <a:rPr lang="en-US" dirty="0"/>
                  <a:t>“API Key=GDCE”</a:t>
                </a:r>
                <a:endParaRPr lang="en-KR" dirty="0"/>
              </a:p>
            </p:txBody>
          </p:sp>
        </p:grpSp>
        <p:pic>
          <p:nvPicPr>
            <p:cNvPr id="22" name="Picture 4" descr="Elements">
              <a:extLst>
                <a:ext uri="{FF2B5EF4-FFF2-40B4-BE49-F238E27FC236}">
                  <a16:creationId xmlns:a16="http://schemas.microsoft.com/office/drawing/2014/main" id="{D78DEFC5-2658-AD26-3493-A58735849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42" t="7318" r="43957" b="84921"/>
            <a:stretch/>
          </p:blipFill>
          <p:spPr bwMode="auto">
            <a:xfrm>
              <a:off x="5841976" y="5028664"/>
              <a:ext cx="508046" cy="55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080C02C-9BD3-9D21-E732-DDC59460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Fairness</a:t>
            </a:r>
            <a:br>
              <a:rPr lang="en-KR" dirty="0"/>
            </a:br>
            <a:r>
              <a:rPr lang="en-KR" sz="2200" b="0" dirty="0"/>
              <a:t>How to learn a model to be “fair”?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9AC84F-9D9D-C9C5-FF15-2A47094754DD}"/>
              </a:ext>
            </a:extLst>
          </p:cNvPr>
          <p:cNvSpPr/>
          <p:nvPr/>
        </p:nvSpPr>
        <p:spPr>
          <a:xfrm>
            <a:off x="2847473" y="2012200"/>
            <a:ext cx="1941095" cy="1001067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ML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(text-to-image generator)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08BC2-F0DD-44AA-0A2D-E5AB5EE1479C}"/>
              </a:ext>
            </a:extLst>
          </p:cNvPr>
          <p:cNvSpPr txBox="1"/>
          <p:nvPr/>
        </p:nvSpPr>
        <p:spPr>
          <a:xfrm>
            <a:off x="0" y="6544342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30000" dirty="0"/>
              <a:t>https://</a:t>
            </a:r>
            <a:r>
              <a:rPr lang="en-US" sz="1200" baseline="30000" dirty="0" err="1"/>
              <a:t>github.com</a:t>
            </a:r>
            <a:r>
              <a:rPr lang="en-US" sz="1200" baseline="30000" dirty="0"/>
              <a:t>/</a:t>
            </a:r>
            <a:r>
              <a:rPr lang="en-US" sz="1200" baseline="30000" dirty="0" err="1"/>
              <a:t>openai</a:t>
            </a:r>
            <a:r>
              <a:rPr lang="en-US" sz="1200" baseline="30000" dirty="0"/>
              <a:t>/dalle-2-preview/blob/eeec5a1843b1d17cb9ed113117a2fcaa9206a564/</a:t>
            </a:r>
            <a:r>
              <a:rPr lang="en-US" sz="1200" baseline="30000" dirty="0" err="1"/>
              <a:t>system-card.md#bias-and-representation</a:t>
            </a:r>
            <a:endParaRPr lang="en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61EA8-B950-9864-EDF4-00FF71174A3B}"/>
              </a:ext>
            </a:extLst>
          </p:cNvPr>
          <p:cNvSpPr txBox="1"/>
          <p:nvPr/>
        </p:nvSpPr>
        <p:spPr>
          <a:xfrm>
            <a:off x="104272" y="2350620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 flight attendant”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67F498-D1A7-01F8-8C6F-4F6C10836430}"/>
              </a:ext>
            </a:extLst>
          </p:cNvPr>
          <p:cNvCxnSpPr>
            <a:cxnSpLocks/>
          </p:cNvCxnSpPr>
          <p:nvPr/>
        </p:nvCxnSpPr>
        <p:spPr>
          <a:xfrm>
            <a:off x="2598821" y="2535286"/>
            <a:ext cx="2486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F4077B-0433-2661-8201-607AF549D0FD}"/>
              </a:ext>
            </a:extLst>
          </p:cNvPr>
          <p:cNvCxnSpPr>
            <a:cxnSpLocks/>
          </p:cNvCxnSpPr>
          <p:nvPr/>
        </p:nvCxnSpPr>
        <p:spPr>
          <a:xfrm>
            <a:off x="4794981" y="2512733"/>
            <a:ext cx="7395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lage of a person wearing uniform&#10;&#10;Description automatically generated">
            <a:extLst>
              <a:ext uri="{FF2B5EF4-FFF2-40B4-BE49-F238E27FC236}">
                <a16:creationId xmlns:a16="http://schemas.microsoft.com/office/drawing/2014/main" id="{242D6F42-3647-F61F-02CA-2B6B6650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7" y="1291443"/>
            <a:ext cx="6078621" cy="24425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733861-DFE5-F9C5-A7B2-D3D399B90644}"/>
              </a:ext>
            </a:extLst>
          </p:cNvPr>
          <p:cNvGrpSpPr/>
          <p:nvPr/>
        </p:nvGrpSpPr>
        <p:grpSpPr>
          <a:xfrm>
            <a:off x="104272" y="3867014"/>
            <a:ext cx="11749506" cy="2442579"/>
            <a:chOff x="104272" y="3867014"/>
            <a:chExt cx="11749506" cy="24425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0F35DE1-D6BC-FC0E-534E-A2056C696B05}"/>
                </a:ext>
              </a:extLst>
            </p:cNvPr>
            <p:cNvGrpSpPr/>
            <p:nvPr/>
          </p:nvGrpSpPr>
          <p:grpSpPr>
            <a:xfrm>
              <a:off x="104272" y="3867014"/>
              <a:ext cx="11749506" cy="2442579"/>
              <a:chOff x="104272" y="3867014"/>
              <a:chExt cx="11749506" cy="2442579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4BAB18D-3EA4-EAD5-29B8-5EC6EC627842}"/>
                  </a:ext>
                </a:extLst>
              </p:cNvPr>
              <p:cNvSpPr/>
              <p:nvPr/>
            </p:nvSpPr>
            <p:spPr>
              <a:xfrm>
                <a:off x="2847473" y="4587771"/>
                <a:ext cx="1941095" cy="1001067"/>
              </a:xfrm>
              <a:prstGeom prst="roundRect">
                <a:avLst>
                  <a:gd name="adj" fmla="val 5097"/>
                </a:avLst>
              </a:prstGeom>
              <a:noFill/>
              <a:ln w="3810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“</a:t>
                </a:r>
                <a:r>
                  <a:rPr lang="en-US" altLang="ko-KR" sz="1600" dirty="0">
                    <a:solidFill>
                      <a:srgbClr val="00B050"/>
                    </a:solidFill>
                  </a:rPr>
                  <a:t>Fair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” ML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(text-to-image generator)</a:t>
                </a:r>
                <a:endParaRPr lang="en-KR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9B8D11-E730-9B3C-C35E-12AC3F3A1B88}"/>
                  </a:ext>
                </a:extLst>
              </p:cNvPr>
              <p:cNvSpPr txBox="1"/>
              <p:nvPr/>
            </p:nvSpPr>
            <p:spPr>
              <a:xfrm>
                <a:off x="104272" y="4926191"/>
                <a:ext cx="2554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“a flight attendant”</a:t>
                </a:r>
                <a:endParaRPr lang="en-KR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CA2C9AA-FB9A-F383-FFD6-B64F9142E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8821" y="5110857"/>
                <a:ext cx="2486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B6B4A93-0E92-1A41-074D-56FECF6CC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4981" y="5088304"/>
                <a:ext cx="73954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 descr="A collage of a person wearing uniform&#10;&#10;Description automatically generated">
                <a:extLst>
                  <a:ext uri="{FF2B5EF4-FFF2-40B4-BE49-F238E27FC236}">
                    <a16:creationId xmlns:a16="http://schemas.microsoft.com/office/drawing/2014/main" id="{AC3A7FEE-0897-E5A1-225A-4ADE9DE71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75157" y="3867014"/>
                <a:ext cx="6078621" cy="2442579"/>
              </a:xfrm>
              <a:prstGeom prst="rect">
                <a:avLst/>
              </a:prstGeom>
            </p:spPr>
          </p:pic>
          <p:pic>
            <p:nvPicPr>
              <p:cNvPr id="16386" name="Picture 2" descr="3,507 Flight Attendant Male Images, Stock Photos &amp; Vectors | Shutterstock">
                <a:extLst>
                  <a:ext uri="{FF2B5EF4-FFF2-40B4-BE49-F238E27FC236}">
                    <a16:creationId xmlns:a16="http://schemas.microsoft.com/office/drawing/2014/main" id="{998DC262-9025-3344-3DDA-49E31600E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1" r="11761"/>
              <a:stretch/>
            </p:blipFill>
            <p:spPr bwMode="auto">
              <a:xfrm>
                <a:off x="5775157" y="3900712"/>
                <a:ext cx="1205118" cy="118736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88" name="Picture 4" descr="Air Steward Standing In Aisle Of Aeroplane Smiling Portrait Stock Photo -  Download Image Now - iStock">
                <a:extLst>
                  <a:ext uri="{FF2B5EF4-FFF2-40B4-BE49-F238E27FC236}">
                    <a16:creationId xmlns:a16="http://schemas.microsoft.com/office/drawing/2014/main" id="{DD85A748-1308-9ED3-DE2F-B90214228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40"/>
              <a:stretch/>
            </p:blipFill>
            <p:spPr bwMode="auto">
              <a:xfrm>
                <a:off x="9400940" y="3879772"/>
                <a:ext cx="1205118" cy="120830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90" name="Picture 6" descr="The men are taking off - Global Times">
                <a:extLst>
                  <a:ext uri="{FF2B5EF4-FFF2-40B4-BE49-F238E27FC236}">
                    <a16:creationId xmlns:a16="http://schemas.microsoft.com/office/drawing/2014/main" id="{3CF2E4D3-DB52-8826-7DDB-3172E7111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46" r="20425"/>
              <a:stretch/>
            </p:blipFill>
            <p:spPr bwMode="auto">
              <a:xfrm>
                <a:off x="6980275" y="5088073"/>
                <a:ext cx="1172945" cy="120498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92" name="Picture 8" descr="From @3lliott_777 #aastews #crewiser #avgeek">
                <a:extLst>
                  <a:ext uri="{FF2B5EF4-FFF2-40B4-BE49-F238E27FC236}">
                    <a16:creationId xmlns:a16="http://schemas.microsoft.com/office/drawing/2014/main" id="{4D8FA135-4EA7-23B8-D27D-1FD5276C8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2630" y="5110857"/>
                <a:ext cx="1182843" cy="118284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94" name="Picture 10">
                <a:extLst>
                  <a:ext uri="{FF2B5EF4-FFF2-40B4-BE49-F238E27FC236}">
                    <a16:creationId xmlns:a16="http://schemas.microsoft.com/office/drawing/2014/main" id="{471548EC-6957-5E91-9C2E-BAB10C4592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52"/>
              <a:stretch/>
            </p:blipFill>
            <p:spPr bwMode="auto">
              <a:xfrm>
                <a:off x="10606058" y="5110857"/>
                <a:ext cx="1206888" cy="118220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4" descr="Elements">
              <a:extLst>
                <a:ext uri="{FF2B5EF4-FFF2-40B4-BE49-F238E27FC236}">
                  <a16:creationId xmlns:a16="http://schemas.microsoft.com/office/drawing/2014/main" id="{08827A11-C5EF-9693-ADA6-E9EB60411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83" t="19335" r="23190" b="73091"/>
            <a:stretch/>
          </p:blipFill>
          <p:spPr bwMode="auto">
            <a:xfrm>
              <a:off x="3596097" y="5503935"/>
              <a:ext cx="553004" cy="63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3456288-24BA-151F-225A-DEB9811E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9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Popular ML Models in the Wild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706813-0276-8588-F797-648BA5294ED8}"/>
              </a:ext>
            </a:extLst>
          </p:cNvPr>
          <p:cNvGrpSpPr/>
          <p:nvPr/>
        </p:nvGrpSpPr>
        <p:grpSpPr>
          <a:xfrm>
            <a:off x="7174461" y="2050285"/>
            <a:ext cx="2422359" cy="2939627"/>
            <a:chOff x="5489742" y="1970851"/>
            <a:chExt cx="2422359" cy="2939627"/>
          </a:xfrm>
        </p:grpSpPr>
        <p:pic>
          <p:nvPicPr>
            <p:cNvPr id="6" name="Picture 5" descr="A couple of cats looking at a microscope&#10;&#10;Description automatically generated">
              <a:extLst>
                <a:ext uri="{FF2B5EF4-FFF2-40B4-BE49-F238E27FC236}">
                  <a16:creationId xmlns:a16="http://schemas.microsoft.com/office/drawing/2014/main" id="{829ECB5B-B7B0-73D4-9673-4B97BDC1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9742" y="1970851"/>
              <a:ext cx="2238169" cy="24099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A5D9E-877B-D424-E862-D20904A54BE9}"/>
                </a:ext>
              </a:extLst>
            </p:cNvPr>
            <p:cNvSpPr txBox="1"/>
            <p:nvPr/>
          </p:nvSpPr>
          <p:spPr>
            <a:xfrm>
              <a:off x="5489742" y="4325703"/>
              <a:ext cx="2422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KR" sz="1600" dirty="0"/>
                <a:t>y Muse </a:t>
              </a:r>
            </a:p>
            <a:p>
              <a:r>
                <a:rPr lang="en-KR" sz="1600" dirty="0"/>
                <a:t>(Google Research)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4DEAB2-0FF2-AB4B-0EC8-0F269DE440A4}"/>
              </a:ext>
            </a:extLst>
          </p:cNvPr>
          <p:cNvGrpSpPr/>
          <p:nvPr/>
        </p:nvGrpSpPr>
        <p:grpSpPr>
          <a:xfrm>
            <a:off x="9663104" y="2106290"/>
            <a:ext cx="2422359" cy="2645419"/>
            <a:chOff x="7567099" y="1771956"/>
            <a:chExt cx="2422359" cy="2645419"/>
          </a:xfrm>
        </p:grpSpPr>
        <p:pic>
          <p:nvPicPr>
            <p:cNvPr id="9" name="Picture 8" descr="A sloth using a computer&#10;&#10;Description automatically generated">
              <a:extLst>
                <a:ext uri="{FF2B5EF4-FFF2-40B4-BE49-F238E27FC236}">
                  <a16:creationId xmlns:a16="http://schemas.microsoft.com/office/drawing/2014/main" id="{707789C2-769D-6732-E2D8-A123516A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7100" y="1771956"/>
              <a:ext cx="2060644" cy="20606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B3096-8121-F337-E7F7-DD663723759F}"/>
                </a:ext>
              </a:extLst>
            </p:cNvPr>
            <p:cNvSpPr txBox="1"/>
            <p:nvPr/>
          </p:nvSpPr>
          <p:spPr>
            <a:xfrm>
              <a:off x="7567099" y="3832600"/>
              <a:ext cx="2422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KR" sz="1600" dirty="0"/>
                <a:t>y StyleDrop </a:t>
              </a:r>
            </a:p>
            <a:p>
              <a:r>
                <a:rPr lang="en-KR" sz="1600" dirty="0"/>
                <a:t>(Google Research)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A79BD-C043-48E1-3337-873BF3786E73}"/>
              </a:ext>
            </a:extLst>
          </p:cNvPr>
          <p:cNvGrpSpPr/>
          <p:nvPr/>
        </p:nvGrpSpPr>
        <p:grpSpPr>
          <a:xfrm>
            <a:off x="172821" y="1999759"/>
            <a:ext cx="4120129" cy="3421040"/>
            <a:chOff x="7577066" y="1276029"/>
            <a:chExt cx="4120129" cy="3421040"/>
          </a:xfrm>
        </p:grpSpPr>
        <p:pic>
          <p:nvPicPr>
            <p:cNvPr id="1030" name="Picture 6" descr="AI(인공지능) 프로그램 미드저니가 생성한 ‘스페이스 오페라 극장’. 글을 입력하면 거기에 맞는 이미지를 만들어주는 이 프로그램으로 만든 작품이 미국 콜로라도주의 한 미술대회에서 디지털 아트 부문 1위를 차지하면서 예술 범위를 둘러싼 논쟁이 확산하고 있다. [사진 위키미디어]">
              <a:extLst>
                <a:ext uri="{FF2B5EF4-FFF2-40B4-BE49-F238E27FC236}">
                  <a16:creationId xmlns:a16="http://schemas.microsoft.com/office/drawing/2014/main" id="{16B2663B-B380-D328-D115-195C411B8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822" y="1276029"/>
              <a:ext cx="3813405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A66436-AE4E-DA22-D7D4-69BE62A5529C}"/>
                </a:ext>
              </a:extLst>
            </p:cNvPr>
            <p:cNvSpPr txBox="1"/>
            <p:nvPr/>
          </p:nvSpPr>
          <p:spPr>
            <a:xfrm>
              <a:off x="7577066" y="3835295"/>
              <a:ext cx="41201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KR" sz="1600" dirty="0"/>
                <a:t>y </a:t>
              </a:r>
              <a:r>
                <a:rPr lang="en-US" dirty="0"/>
                <a:t>Midjourney</a:t>
              </a:r>
              <a:r>
                <a:rPr lang="en-KR" sz="1600" dirty="0"/>
                <a:t> </a:t>
              </a:r>
            </a:p>
            <a:p>
              <a:r>
                <a:rPr lang="en-KR" sz="1600" dirty="0"/>
                <a:t>(</a:t>
              </a:r>
              <a:r>
                <a:rPr lang="en-US" sz="16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won first place in the digital art competition at the 2022 </a:t>
              </a:r>
              <a:r>
                <a:rPr lang="en-US" sz="1600" b="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5" tooltip="Colorado State Fair"/>
                </a:rPr>
                <a:t>Colorado State Fair</a:t>
              </a:r>
              <a:r>
                <a:rPr lang="en-US" sz="16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. </a:t>
              </a:r>
              <a:r>
                <a:rPr lang="en-KR" sz="1600" dirty="0"/>
                <a:t>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78001C-7947-DC09-6D45-093EDCA5A0E1}"/>
              </a:ext>
            </a:extLst>
          </p:cNvPr>
          <p:cNvGrpSpPr/>
          <p:nvPr/>
        </p:nvGrpSpPr>
        <p:grpSpPr>
          <a:xfrm>
            <a:off x="4626335" y="2215823"/>
            <a:ext cx="2422359" cy="2690958"/>
            <a:chOff x="4674712" y="2387007"/>
            <a:chExt cx="2422359" cy="2690958"/>
          </a:xfrm>
        </p:grpSpPr>
        <p:pic>
          <p:nvPicPr>
            <p:cNvPr id="2050" name="Picture 2" descr="undefined">
              <a:extLst>
                <a:ext uri="{FF2B5EF4-FFF2-40B4-BE49-F238E27FC236}">
                  <a16:creationId xmlns:a16="http://schemas.microsoft.com/office/drawing/2014/main" id="{8586C702-608A-A27A-9038-F4BD6C1C2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712" y="2387007"/>
              <a:ext cx="2321626" cy="2321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6414CD-FB21-1688-CDA4-AE57C1ADDA20}"/>
                </a:ext>
              </a:extLst>
            </p:cNvPr>
            <p:cNvSpPr txBox="1"/>
            <p:nvPr/>
          </p:nvSpPr>
          <p:spPr>
            <a:xfrm>
              <a:off x="4674712" y="4708633"/>
              <a:ext cx="2422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KR" sz="1600" dirty="0"/>
                <a:t>y </a:t>
              </a:r>
              <a:r>
                <a:rPr lang="en-US" dirty="0"/>
                <a:t>Stable Diffusion</a:t>
              </a:r>
              <a:r>
                <a:rPr lang="en-KR" sz="1600" dirty="0"/>
                <a:t> 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695FDCD-361C-D076-DDBF-1FA91B7A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08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457200"/>
            <a:r>
              <a:rPr lang="en-US" sz="3200" dirty="0"/>
              <a:t>Miscellaneous Topics on Trustworthy Generative AI </a:t>
            </a:r>
            <a:br>
              <a:rPr lang="en-US" sz="3200" dirty="0"/>
            </a:br>
            <a:r>
              <a:rPr lang="en-US" sz="2200" b="0" dirty="0"/>
              <a:t>How to avoid copyright issues?</a:t>
            </a:r>
            <a:endParaRPr lang="en-KR" sz="2200" b="0" dirty="0"/>
          </a:p>
        </p:txBody>
      </p:sp>
      <p:pic>
        <p:nvPicPr>
          <p:cNvPr id="7" name="Content Placeholder 6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A63F76C0-CEB3-4655-44BB-5B8E7285D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04" y="1855991"/>
            <a:ext cx="1403379" cy="13585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D73C5-6114-6CBC-04EA-0DC525444887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S. Shan et al. “Glaze: Protecting Artists from Style Mimicry by Text-to-Image Models” Security23</a:t>
            </a:r>
            <a:endParaRPr lang="en-KR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42D11-B2C9-6A0D-B809-8A2ABF16C5C9}"/>
              </a:ext>
            </a:extLst>
          </p:cNvPr>
          <p:cNvCxnSpPr>
            <a:cxnSpLocks/>
          </p:cNvCxnSpPr>
          <p:nvPr/>
        </p:nvCxnSpPr>
        <p:spPr>
          <a:xfrm>
            <a:off x="4004841" y="2535286"/>
            <a:ext cx="11206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DDA121-08F4-CDF6-06F8-6A3E01C35C91}"/>
              </a:ext>
            </a:extLst>
          </p:cNvPr>
          <p:cNvSpPr/>
          <p:nvPr/>
        </p:nvSpPr>
        <p:spPr>
          <a:xfrm>
            <a:off x="5125452" y="2012200"/>
            <a:ext cx="1941095" cy="1001067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ML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(text-to-image generator)</a:t>
            </a:r>
            <a:endParaRPr lang="en-KR" dirty="0">
              <a:solidFill>
                <a:schemeClr val="tx1"/>
              </a:solidFill>
            </a:endParaRPr>
          </a:p>
        </p:txBody>
      </p:sp>
      <p:pic>
        <p:nvPicPr>
          <p:cNvPr id="11" name="Picture 10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6A24D8B2-10B7-EE88-415D-37182561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443" y="1917416"/>
            <a:ext cx="1403379" cy="1330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8AAA1-46F1-E050-2767-732B779CF5D0}"/>
              </a:ext>
            </a:extLst>
          </p:cNvPr>
          <p:cNvCxnSpPr>
            <a:cxnSpLocks/>
          </p:cNvCxnSpPr>
          <p:nvPr/>
        </p:nvCxnSpPr>
        <p:spPr>
          <a:xfrm>
            <a:off x="7066547" y="2535286"/>
            <a:ext cx="11206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80BAFC-DF85-3BD1-A5B6-303F849536B3}"/>
              </a:ext>
            </a:extLst>
          </p:cNvPr>
          <p:cNvSpPr txBox="1"/>
          <p:nvPr/>
        </p:nvSpPr>
        <p:spPr>
          <a:xfrm>
            <a:off x="7835779" y="1486659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”</a:t>
            </a:r>
            <a:r>
              <a:rPr lang="en-US" dirty="0">
                <a:solidFill>
                  <a:srgbClr val="FF0000"/>
                </a:solidFill>
              </a:rPr>
              <a:t>Copied</a:t>
            </a:r>
            <a:r>
              <a:rPr lang="en-US" dirty="0"/>
              <a:t>” art work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AEAF3-56EB-00B2-6C0E-B030FEAB0CCF}"/>
              </a:ext>
            </a:extLst>
          </p:cNvPr>
          <p:cNvSpPr txBox="1"/>
          <p:nvPr/>
        </p:nvSpPr>
        <p:spPr>
          <a:xfrm>
            <a:off x="1756940" y="1486659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 work</a:t>
            </a:r>
            <a:endParaRPr lang="en-KR" dirty="0"/>
          </a:p>
        </p:txBody>
      </p:sp>
      <p:pic>
        <p:nvPicPr>
          <p:cNvPr id="16" name="Content Placeholder 6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97FE442C-692B-0720-1943-BACB0D8A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7" y="3895802"/>
            <a:ext cx="1403379" cy="135859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6DA0D8-8828-AA31-2E34-A7DCFB356A3A}"/>
              </a:ext>
            </a:extLst>
          </p:cNvPr>
          <p:cNvCxnSpPr>
            <a:cxnSpLocks/>
          </p:cNvCxnSpPr>
          <p:nvPr/>
        </p:nvCxnSpPr>
        <p:spPr>
          <a:xfrm>
            <a:off x="4049415" y="4575097"/>
            <a:ext cx="11206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9B0A88F-67AC-9D47-47BD-278F1F88515D}"/>
              </a:ext>
            </a:extLst>
          </p:cNvPr>
          <p:cNvSpPr/>
          <p:nvPr/>
        </p:nvSpPr>
        <p:spPr>
          <a:xfrm>
            <a:off x="5170026" y="4052011"/>
            <a:ext cx="1941095" cy="1001067"/>
          </a:xfrm>
          <a:prstGeom prst="roundRect">
            <a:avLst>
              <a:gd name="adj" fmla="val 5097"/>
            </a:avLst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ML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(text-to-image generator)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27CF21-15E4-3D75-EBEF-C738C2C70A9B}"/>
              </a:ext>
            </a:extLst>
          </p:cNvPr>
          <p:cNvCxnSpPr>
            <a:cxnSpLocks/>
          </p:cNvCxnSpPr>
          <p:nvPr/>
        </p:nvCxnSpPr>
        <p:spPr>
          <a:xfrm>
            <a:off x="7111121" y="4575097"/>
            <a:ext cx="11206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2D9A2F-8B56-C60C-DC9C-A54D17EF3775}"/>
              </a:ext>
            </a:extLst>
          </p:cNvPr>
          <p:cNvSpPr txBox="1"/>
          <p:nvPr/>
        </p:nvSpPr>
        <p:spPr>
          <a:xfrm>
            <a:off x="7329882" y="3542500"/>
            <a:ext cx="35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”</a:t>
            </a:r>
            <a:r>
              <a:rPr lang="en-US" dirty="0">
                <a:solidFill>
                  <a:srgbClr val="00B050"/>
                </a:solidFill>
              </a:rPr>
              <a:t>copy-failed</a:t>
            </a:r>
            <a:r>
              <a:rPr lang="en-US" dirty="0"/>
              <a:t>” art work</a:t>
            </a:r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CC5C9-7165-ADAC-92A5-3BAEF181340C}"/>
              </a:ext>
            </a:extLst>
          </p:cNvPr>
          <p:cNvSpPr txBox="1"/>
          <p:nvPr/>
        </p:nvSpPr>
        <p:spPr>
          <a:xfrm>
            <a:off x="169483" y="3526470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 work</a:t>
            </a:r>
            <a:endParaRPr lang="en-KR" dirty="0"/>
          </a:p>
        </p:txBody>
      </p:sp>
      <p:pic>
        <p:nvPicPr>
          <p:cNvPr id="23" name="Picture 22" descr="A close-up of a television screen&#10;&#10;Description automatically generated">
            <a:extLst>
              <a:ext uri="{FF2B5EF4-FFF2-40B4-BE49-F238E27FC236}">
                <a16:creationId xmlns:a16="http://schemas.microsoft.com/office/drawing/2014/main" id="{E9482024-9579-A964-F492-CCB49D995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01" y="3895302"/>
            <a:ext cx="1369544" cy="13585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3D65F5-E902-31E5-B93A-02D77A3C1803}"/>
              </a:ext>
            </a:extLst>
          </p:cNvPr>
          <p:cNvSpPr txBox="1"/>
          <p:nvPr/>
        </p:nvSpPr>
        <p:spPr>
          <a:xfrm>
            <a:off x="2176944" y="4376427"/>
            <a:ext cx="38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A013F-1C6C-32A5-0CA8-1E711FA622F3}"/>
              </a:ext>
            </a:extLst>
          </p:cNvPr>
          <p:cNvSpPr txBox="1"/>
          <p:nvPr/>
        </p:nvSpPr>
        <p:spPr>
          <a:xfrm>
            <a:off x="1054831" y="5621984"/>
            <a:ext cx="25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Cloaked art work</a:t>
            </a:r>
            <a:endParaRPr lang="en-KR" dirty="0"/>
          </a:p>
        </p:txBody>
      </p:sp>
      <p:pic>
        <p:nvPicPr>
          <p:cNvPr id="27" name="Picture 26" descr="A close-up of a painting&#10;&#10;Description automatically generated">
            <a:extLst>
              <a:ext uri="{FF2B5EF4-FFF2-40B4-BE49-F238E27FC236}">
                <a16:creationId xmlns:a16="http://schemas.microsoft.com/office/drawing/2014/main" id="{F4D2D663-843E-BC98-E10D-D29DCEA6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372" y="3892234"/>
            <a:ext cx="1376667" cy="13300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108EDF8C-2BD9-570D-11EC-88752170B8D5}"/>
              </a:ext>
            </a:extLst>
          </p:cNvPr>
          <p:cNvSpPr/>
          <p:nvPr/>
        </p:nvSpPr>
        <p:spPr>
          <a:xfrm rot="16200000">
            <a:off x="2195060" y="3835696"/>
            <a:ext cx="274250" cy="318692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0064572-B894-B190-B5F5-8FCF25CE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4" grpId="0"/>
      <p:bldP spid="25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27-5DB7-4432-396B-986245F5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Remember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1ADB-5642-9E42-08E8-B2C92149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D6116E-A1DB-6149-97D8-EB844ED65117}"/>
              </a:ext>
            </a:extLst>
          </p:cNvPr>
          <p:cNvSpPr/>
          <p:nvPr/>
        </p:nvSpPr>
        <p:spPr>
          <a:xfrm>
            <a:off x="4306929" y="1556159"/>
            <a:ext cx="3578142" cy="1433384"/>
          </a:xfrm>
          <a:prstGeom prst="roundRect">
            <a:avLst>
              <a:gd name="adj" fmla="val 6322"/>
            </a:avLst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800" b="1" dirty="0">
                <a:solidFill>
                  <a:schemeClr val="tx1"/>
                </a:solidFill>
              </a:rPr>
              <a:t>Definitions</a:t>
            </a:r>
            <a:r>
              <a:rPr lang="en-KR" sz="2800" dirty="0">
                <a:solidFill>
                  <a:schemeClr val="tx1"/>
                </a:solidFill>
              </a:rPr>
              <a:t> on Trustworthiness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CF7DED-22B8-75BD-4603-E6BD975578AD}"/>
              </a:ext>
            </a:extLst>
          </p:cNvPr>
          <p:cNvSpPr/>
          <p:nvPr/>
        </p:nvSpPr>
        <p:spPr>
          <a:xfrm>
            <a:off x="1722606" y="4029121"/>
            <a:ext cx="3578142" cy="1433384"/>
          </a:xfrm>
          <a:prstGeom prst="roundRect">
            <a:avLst>
              <a:gd name="adj" fmla="val 6322"/>
            </a:avLst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800" b="1" dirty="0">
                <a:solidFill>
                  <a:schemeClr val="tx1"/>
                </a:solidFill>
              </a:rPr>
              <a:t>Algorithms</a:t>
            </a:r>
            <a:r>
              <a:rPr lang="en-KR" sz="2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KR" sz="2800" dirty="0">
                <a:solidFill>
                  <a:schemeClr val="tx1"/>
                </a:solidFill>
              </a:rPr>
              <a:t>to achieve Trustworthiness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8AC0CE-B985-BFE7-C198-C530C9664588}"/>
              </a:ext>
            </a:extLst>
          </p:cNvPr>
          <p:cNvSpPr/>
          <p:nvPr/>
        </p:nvSpPr>
        <p:spPr>
          <a:xfrm>
            <a:off x="6891253" y="4029121"/>
            <a:ext cx="3578142" cy="1433384"/>
          </a:xfrm>
          <a:prstGeom prst="roundRect">
            <a:avLst>
              <a:gd name="adj" fmla="val 6322"/>
            </a:avLst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800" b="1" dirty="0">
                <a:solidFill>
                  <a:schemeClr val="tx1"/>
                </a:solidFill>
              </a:rPr>
              <a:t>Trustworthiness guarantee</a:t>
            </a:r>
            <a:r>
              <a:rPr lang="en-KR" sz="28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KR" sz="2800" dirty="0">
                <a:solidFill>
                  <a:schemeClr val="tx1"/>
                </a:solidFill>
              </a:rPr>
              <a:t>of algorithms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176E6FB-7765-4B3B-5750-B5C8C02C3093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3511677" y="2272851"/>
            <a:ext cx="795252" cy="1756270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66C537-5797-10A0-5898-FF7683932EB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885071" y="2272851"/>
            <a:ext cx="795253" cy="1756270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12EC41-BD1F-D308-BC1F-3BEAEA350CD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300748" y="4745813"/>
            <a:ext cx="159050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71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0243-2932-7A4F-4979-6526F855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Responsible Research</a:t>
            </a:r>
            <a:endParaRPr lang="en-KR" dirty="0"/>
          </a:p>
        </p:txBody>
      </p:sp>
      <p:pic>
        <p:nvPicPr>
          <p:cNvPr id="2050" name="Picture 2" descr="Introduction to Modern Cryptography (Chapman &amp; Hall/CRC Cryptography and  Network Security Series)">
            <a:extLst>
              <a:ext uri="{FF2B5EF4-FFF2-40B4-BE49-F238E27FC236}">
                <a16:creationId xmlns:a16="http://schemas.microsoft.com/office/drawing/2014/main" id="{61DCEB61-B48C-5102-7421-CAD66D0F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02" y="1561878"/>
            <a:ext cx="2869274" cy="45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BA692-5C5B-3B17-87EA-7B10C61B9CC1}"/>
              </a:ext>
            </a:extLst>
          </p:cNvPr>
          <p:cNvSpPr txBox="1"/>
          <p:nvPr/>
        </p:nvSpPr>
        <p:spPr>
          <a:xfrm>
            <a:off x="5580743" y="3232320"/>
            <a:ext cx="577305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KR" b="1" dirty="0"/>
              <a:t>Principles of Modern Cryptography</a:t>
            </a:r>
          </a:p>
          <a:p>
            <a:pPr algn="ctr"/>
            <a:endParaRPr lang="en-KR" b="1" dirty="0"/>
          </a:p>
          <a:p>
            <a:r>
              <a:rPr lang="en-KR" dirty="0"/>
              <a:t>Principle 1. Formal Definitions of Security</a:t>
            </a:r>
          </a:p>
          <a:p>
            <a:r>
              <a:rPr lang="en-KR" dirty="0"/>
              <a:t>Principle 2. Precise Assumptions</a:t>
            </a:r>
          </a:p>
          <a:p>
            <a:r>
              <a:rPr lang="en-KR" dirty="0"/>
              <a:t>Principle 3. Proofs of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B6262-8BC4-5638-D814-BA75F79FD302}"/>
              </a:ext>
            </a:extLst>
          </p:cNvPr>
          <p:cNvSpPr txBox="1"/>
          <p:nvPr/>
        </p:nvSpPr>
        <p:spPr>
          <a:xfrm>
            <a:off x="5580743" y="3230289"/>
            <a:ext cx="577305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KR" b="1" dirty="0"/>
              <a:t>Principles of Modern </a:t>
            </a:r>
            <a:r>
              <a:rPr lang="en-KR" b="1" strike="sngStrike" dirty="0"/>
              <a:t>Cryptography</a:t>
            </a:r>
            <a:r>
              <a:rPr lang="en-KR" b="1" dirty="0">
                <a:solidFill>
                  <a:srgbClr val="00B050"/>
                </a:solidFill>
              </a:rPr>
              <a:t>AI</a:t>
            </a:r>
          </a:p>
          <a:p>
            <a:pPr algn="ctr"/>
            <a:endParaRPr lang="en-KR" b="1" dirty="0"/>
          </a:p>
          <a:p>
            <a:r>
              <a:rPr lang="en-KR" dirty="0"/>
              <a:t>Principle 1. Formal Definitions of </a:t>
            </a:r>
            <a:r>
              <a:rPr lang="en-KR" strike="sngStrike" dirty="0"/>
              <a:t>Security</a:t>
            </a:r>
            <a:r>
              <a:rPr lang="en-KR" dirty="0">
                <a:solidFill>
                  <a:srgbClr val="00B050"/>
                </a:solidFill>
              </a:rPr>
              <a:t>Trust</a:t>
            </a:r>
          </a:p>
          <a:p>
            <a:r>
              <a:rPr lang="en-KR" dirty="0"/>
              <a:t>Principle 2. Precise Assumptions</a:t>
            </a:r>
          </a:p>
          <a:p>
            <a:r>
              <a:rPr lang="en-KR" dirty="0"/>
              <a:t>Principle 3. Proofs of </a:t>
            </a:r>
            <a:r>
              <a:rPr lang="en-KR" strike="sngStrike" dirty="0"/>
              <a:t>Security</a:t>
            </a:r>
            <a:r>
              <a:rPr lang="en-KR" dirty="0">
                <a:solidFill>
                  <a:srgbClr val="00B050"/>
                </a:solidFill>
              </a:rPr>
              <a:t>Trust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C4A5-EC30-12C7-BEAE-B11E9514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3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  <a:r>
              <a:rPr lang="ko-KR" altLang="en-US" dirty="0"/>
              <a:t> </a:t>
            </a:r>
            <a:r>
              <a:rPr lang="en-US" altLang="ko-KR" sz="2800" dirty="0"/>
              <a:t>(Tentative)</a:t>
            </a:r>
            <a:endParaRPr lang="en-K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7632C-3AD5-A7BA-F558-15C3AD1D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KR" sz="2400" dirty="0"/>
              <a:t>Discussion (40)</a:t>
            </a:r>
          </a:p>
          <a:p>
            <a:pPr lvl="1"/>
            <a:r>
              <a:rPr lang="en-KR" sz="2000" dirty="0"/>
              <a:t>Class discussion</a:t>
            </a:r>
            <a:r>
              <a:rPr lang="ko-KR" altLang="en-US" sz="2000" dirty="0"/>
              <a:t> </a:t>
            </a:r>
            <a:r>
              <a:rPr lang="en-KR" sz="1100" dirty="0"/>
              <a:t>(</a:t>
            </a:r>
            <a:r>
              <a:rPr lang="en-US" sz="1100" dirty="0"/>
              <a:t>ask/answer at least one question for each class</a:t>
            </a:r>
            <a:r>
              <a:rPr lang="ko-KR" altLang="en-US" sz="1100" dirty="0"/>
              <a:t> </a:t>
            </a:r>
            <a:r>
              <a:rPr lang="en-US" altLang="ko-KR" sz="1100" dirty="0"/>
              <a:t>and send a Q&amp;A pair for </a:t>
            </a:r>
            <a:r>
              <a:rPr lang="en-US" altLang="ko-KR" sz="1100" dirty="0">
                <a:solidFill>
                  <a:srgbClr val="FF0000"/>
                </a:solidFill>
              </a:rPr>
              <a:t>4 points</a:t>
            </a:r>
            <a:r>
              <a:rPr lang="en-KR" sz="1100" dirty="0"/>
              <a:t>)</a:t>
            </a:r>
          </a:p>
          <a:p>
            <a:pPr lvl="1"/>
            <a:endParaRPr lang="en-KR" sz="2000" dirty="0"/>
          </a:p>
          <a:p>
            <a:r>
              <a:rPr lang="en-KR" sz="2400" dirty="0"/>
              <a:t>Final Exam (10)</a:t>
            </a:r>
          </a:p>
          <a:p>
            <a:pPr lvl="1"/>
            <a:r>
              <a:rPr lang="en-KR" sz="2000" dirty="0"/>
              <a:t>Mostly infilling task</a:t>
            </a:r>
          </a:p>
          <a:p>
            <a:pPr lvl="1"/>
            <a:endParaRPr lang="en-KR" sz="2000" dirty="0"/>
          </a:p>
          <a:p>
            <a:r>
              <a:rPr lang="en-KR" sz="2400" dirty="0"/>
              <a:t>Final Presentation (50)</a:t>
            </a:r>
          </a:p>
          <a:p>
            <a:pPr lvl="1"/>
            <a:r>
              <a:rPr lang="en-KR" sz="2000" dirty="0"/>
              <a:t>Summize one paper on your choice of course topics </a:t>
            </a:r>
            <a:r>
              <a:rPr lang="en-KR" sz="1100" dirty="0"/>
              <a:t>(defend this paper as if it is yours)</a:t>
            </a:r>
          </a:p>
          <a:p>
            <a:pPr lvl="2"/>
            <a:r>
              <a:rPr lang="en-KR" sz="1800" dirty="0"/>
              <a:t>Justify connection to </a:t>
            </a:r>
            <a:r>
              <a:rPr lang="en-US" sz="1800" dirty="0"/>
              <a:t>learned</a:t>
            </a:r>
            <a:r>
              <a:rPr lang="en-KR" sz="1800" dirty="0"/>
              <a:t> trustworthiness definitions</a:t>
            </a:r>
          </a:p>
          <a:p>
            <a:pPr lvl="2"/>
            <a:r>
              <a:rPr lang="en-KR" sz="1800" dirty="0"/>
              <a:t>Upload a recorded presentation</a:t>
            </a:r>
          </a:p>
          <a:p>
            <a:pPr lvl="2"/>
            <a:r>
              <a:rPr lang="en-KR" sz="1800" dirty="0">
                <a:solidFill>
                  <a:srgbClr val="FF0000"/>
                </a:solidFill>
              </a:rPr>
              <a:t>Selected students </a:t>
            </a:r>
            <a:r>
              <a:rPr lang="en-KR" sz="1800" dirty="0"/>
              <a:t>will have offline presentations</a:t>
            </a:r>
          </a:p>
          <a:p>
            <a:pPr lvl="2"/>
            <a:r>
              <a:rPr lang="en-KR" sz="1800" dirty="0"/>
              <a:t>…</a:t>
            </a:r>
          </a:p>
          <a:p>
            <a:pPr lvl="2"/>
            <a:endParaRPr lang="en-KR" sz="2000" dirty="0"/>
          </a:p>
          <a:p>
            <a:r>
              <a:rPr lang="en-KR" sz="2400" dirty="0"/>
              <a:t>Attendance</a:t>
            </a:r>
          </a:p>
          <a:p>
            <a:pPr lvl="1"/>
            <a:r>
              <a:rPr lang="en-KR" sz="2000" dirty="0"/>
              <a:t>Minimal Check -- but be careful of the university rule</a:t>
            </a:r>
          </a:p>
          <a:p>
            <a:pPr lvl="1"/>
            <a:r>
              <a:rPr lang="en-US" altLang="ko-KR" sz="2000" dirty="0"/>
              <a:t>A single detection of fake attendance (a.k.a. </a:t>
            </a:r>
            <a:r>
              <a:rPr lang="ko-KR" altLang="en-US" sz="2000" dirty="0" err="1"/>
              <a:t>출튀</a:t>
            </a:r>
            <a:r>
              <a:rPr lang="en-US" altLang="ko-KR" sz="2000" dirty="0"/>
              <a:t>) will have ”D”.</a:t>
            </a:r>
            <a:endParaRPr lang="en-KR" sz="2000" dirty="0"/>
          </a:p>
          <a:p>
            <a:pPr lvl="1"/>
            <a:endParaRPr lang="en-KR" sz="2000" dirty="0"/>
          </a:p>
          <a:p>
            <a:r>
              <a:rPr lang="en-KR" sz="2400" dirty="0"/>
              <a:t>Grade </a:t>
            </a:r>
            <a:r>
              <a:rPr lang="en-KR" sz="1200" dirty="0"/>
              <a:t>(</a:t>
            </a:r>
            <a:r>
              <a:rPr lang="ko-KR" altLang="en-US" sz="1200" dirty="0"/>
              <a:t>절대평가</a:t>
            </a:r>
            <a:r>
              <a:rPr lang="en-US" altLang="ko-KR" sz="1200" dirty="0"/>
              <a:t>)</a:t>
            </a:r>
            <a:endParaRPr lang="en-KR" sz="1200" dirty="0"/>
          </a:p>
          <a:p>
            <a:pPr lvl="1"/>
            <a:r>
              <a:rPr lang="en-KR" sz="2100" dirty="0"/>
              <a:t>A</a:t>
            </a:r>
            <a:r>
              <a:rPr lang="en-KR" sz="2100" baseline="30000" dirty="0"/>
              <a:t>+</a:t>
            </a:r>
            <a:r>
              <a:rPr lang="en-KR" sz="2100" dirty="0"/>
              <a:t> &gt;= 95 -- ((offline presenters and grad students) or undergrad students)</a:t>
            </a:r>
          </a:p>
          <a:p>
            <a:pPr lvl="1"/>
            <a:r>
              <a:rPr lang="en-KR" sz="2100" dirty="0"/>
              <a:t>A &gt;=91</a:t>
            </a:r>
          </a:p>
          <a:p>
            <a:pPr lvl="1"/>
            <a:r>
              <a:rPr lang="en-US" altLang="ko-KR" sz="2100" dirty="0"/>
              <a:t>…</a:t>
            </a:r>
            <a:endParaRPr lang="en-KR" sz="2400" dirty="0"/>
          </a:p>
          <a:p>
            <a:pPr lvl="1"/>
            <a:endParaRPr lang="en-KR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442FE-15BB-EE8C-E440-C08EC110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70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  <a:endParaRPr lang="en-K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7632C-3AD5-A7BA-F558-15C3AD1D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442FE-15BB-EE8C-E440-C08EC110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12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1E13-70C3-C9F0-DA0F-699ABE84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D436D-16A5-0831-2C3C-779073F93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93A3-DC18-C354-5A50-2776BE5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06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9242-28B1-1D47-A731-7CB3DD78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Controllability</a:t>
            </a:r>
            <a:r>
              <a:rPr lang="ko-KR" altLang="en-US" dirty="0"/>
              <a:t> </a:t>
            </a:r>
            <a:endParaRPr lang="en-KR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54A2D2-7F5C-42FC-F93B-550289E689CC}"/>
              </a:ext>
            </a:extLst>
          </p:cNvPr>
          <p:cNvCxnSpPr>
            <a:cxnSpLocks/>
          </p:cNvCxnSpPr>
          <p:nvPr/>
        </p:nvCxnSpPr>
        <p:spPr>
          <a:xfrm flipH="1">
            <a:off x="4485569" y="2859377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276CD6-99B3-B726-82D1-5ABDD47DB771}"/>
              </a:ext>
            </a:extLst>
          </p:cNvPr>
          <p:cNvSpPr txBox="1"/>
          <p:nvPr/>
        </p:nvSpPr>
        <p:spPr>
          <a:xfrm>
            <a:off x="4485569" y="1827383"/>
            <a:ext cx="380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“I </a:t>
            </a:r>
            <a:r>
              <a:rPr lang="en-US" sz="2400" dirty="0"/>
              <a:t>wish you to satisfy a property</a:t>
            </a:r>
            <a:r>
              <a:rPr lang="en-KR" sz="2400" dirty="0"/>
              <a:t>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75E918-71AB-1EB4-4264-7149493656BB}"/>
              </a:ext>
            </a:extLst>
          </p:cNvPr>
          <p:cNvCxnSpPr>
            <a:cxnSpLocks/>
          </p:cNvCxnSpPr>
          <p:nvPr/>
        </p:nvCxnSpPr>
        <p:spPr>
          <a:xfrm flipH="1">
            <a:off x="4488069" y="3611383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EB1A74-6EEC-8278-DE34-9F8E74D4C271}"/>
              </a:ext>
            </a:extLst>
          </p:cNvPr>
          <p:cNvSpPr txBox="1"/>
          <p:nvPr/>
        </p:nvSpPr>
        <p:spPr>
          <a:xfrm>
            <a:off x="4485569" y="3770985"/>
            <a:ext cx="380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satisfies</a:t>
            </a:r>
          </a:p>
          <a:p>
            <a:pPr algn="ctr"/>
            <a:r>
              <a:rPr lang="en-US" sz="2400" dirty="0"/>
              <a:t> the specified property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346527-155B-883D-C369-3F3D8F4CCF8E}"/>
              </a:ext>
            </a:extLst>
          </p:cNvPr>
          <p:cNvGrpSpPr/>
          <p:nvPr/>
        </p:nvGrpSpPr>
        <p:grpSpPr>
          <a:xfrm>
            <a:off x="1899499" y="2127183"/>
            <a:ext cx="1884394" cy="3239353"/>
            <a:chOff x="1899499" y="2426983"/>
            <a:chExt cx="1884394" cy="32393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81F135-6275-0957-0618-CCC44BFCE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9499" y="2426983"/>
              <a:ext cx="1884394" cy="256659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E0B33C-05CE-7EE4-4184-949A47791377}"/>
                </a:ext>
              </a:extLst>
            </p:cNvPr>
            <p:cNvSpPr txBox="1"/>
            <p:nvPr/>
          </p:nvSpPr>
          <p:spPr>
            <a:xfrm>
              <a:off x="2249584" y="5081561"/>
              <a:ext cx="118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AI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2BAF29-22B6-0C56-5EB6-3DBCBED02719}"/>
              </a:ext>
            </a:extLst>
          </p:cNvPr>
          <p:cNvGrpSpPr/>
          <p:nvPr/>
        </p:nvGrpSpPr>
        <p:grpSpPr>
          <a:xfrm>
            <a:off x="8691850" y="2127183"/>
            <a:ext cx="2566592" cy="3239353"/>
            <a:chOff x="8616900" y="2426983"/>
            <a:chExt cx="2566592" cy="3239353"/>
          </a:xfrm>
        </p:grpSpPr>
        <p:pic>
          <p:nvPicPr>
            <p:cNvPr id="21" name="Picture 20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8B0F0F3B-D82B-BAB0-10ED-E0DEF9C0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6900" y="2426983"/>
              <a:ext cx="2566592" cy="256659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DFE195-CE76-C750-9E6A-CA9D70733AC8}"/>
                </a:ext>
              </a:extLst>
            </p:cNvPr>
            <p:cNvSpPr txBox="1"/>
            <p:nvPr/>
          </p:nvSpPr>
          <p:spPr>
            <a:xfrm>
              <a:off x="8828815" y="5081561"/>
              <a:ext cx="21427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Human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63E5BD1-8524-CB74-FCB2-D3D1E9FCDB8C}"/>
              </a:ext>
            </a:extLst>
          </p:cNvPr>
          <p:cNvSpPr txBox="1"/>
          <p:nvPr/>
        </p:nvSpPr>
        <p:spPr>
          <a:xfrm>
            <a:off x="4601987" y="5562115"/>
            <a:ext cx="26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>
                <a:solidFill>
                  <a:srgbClr val="00B050"/>
                </a:solidFill>
              </a:rPr>
              <a:t>Controllable</a:t>
            </a:r>
          </a:p>
        </p:txBody>
      </p:sp>
      <p:pic>
        <p:nvPicPr>
          <p:cNvPr id="3074" name="Picture 2" descr="18,900+ X Icon Stock Illustrations, Royalty-Free Vector Graphics &amp; Clip Art  - iStock | Gen x icon, X icon vector, Check and x icon">
            <a:extLst>
              <a:ext uri="{FF2B5EF4-FFF2-40B4-BE49-F238E27FC236}">
                <a16:creationId xmlns:a16="http://schemas.microsoft.com/office/drawing/2014/main" id="{244427BF-F5ED-D826-5700-85C498496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39213" r="39551" b="39220"/>
          <a:stretch/>
        </p:blipFill>
        <p:spPr bwMode="auto">
          <a:xfrm>
            <a:off x="7126316" y="5471231"/>
            <a:ext cx="619904" cy="6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1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9242-28B1-1D47-A731-7CB3DD78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Controllability</a:t>
            </a:r>
            <a:r>
              <a:rPr lang="ko-KR" altLang="en-US" dirty="0"/>
              <a:t> </a:t>
            </a:r>
            <a:endParaRPr lang="en-KR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54A2D2-7F5C-42FC-F93B-550289E689CC}"/>
              </a:ext>
            </a:extLst>
          </p:cNvPr>
          <p:cNvCxnSpPr>
            <a:cxnSpLocks/>
          </p:cNvCxnSpPr>
          <p:nvPr/>
        </p:nvCxnSpPr>
        <p:spPr>
          <a:xfrm flipH="1">
            <a:off x="4485569" y="2859377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76CD6-99B3-B726-82D1-5ABDD47DB771}"/>
                  </a:ext>
                </a:extLst>
              </p:cNvPr>
              <p:cNvSpPr txBox="1"/>
              <p:nvPr/>
            </p:nvSpPr>
            <p:spPr>
              <a:xfrm>
                <a:off x="4485569" y="1827383"/>
                <a:ext cx="38075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“I </a:t>
                </a:r>
                <a:r>
                  <a:rPr lang="en-US" sz="2400" dirty="0"/>
                  <a:t>wish you to satisfy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Performance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AI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KR" sz="2400" dirty="0"/>
                  <a:t>”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76CD6-99B3-B726-82D1-5ABDD47D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69" y="1827383"/>
                <a:ext cx="3807502" cy="830997"/>
              </a:xfrm>
              <a:prstGeom prst="rect">
                <a:avLst/>
              </a:prstGeom>
              <a:blipFill>
                <a:blip r:embed="rId2"/>
                <a:stretch>
                  <a:fillRect t="-6061" r="-333" b="-151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75E918-71AB-1EB4-4264-7149493656BB}"/>
              </a:ext>
            </a:extLst>
          </p:cNvPr>
          <p:cNvCxnSpPr>
            <a:cxnSpLocks/>
          </p:cNvCxnSpPr>
          <p:nvPr/>
        </p:nvCxnSpPr>
        <p:spPr>
          <a:xfrm flipH="1">
            <a:off x="4488069" y="3611383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EB1A74-6EEC-8278-DE34-9F8E74D4C271}"/>
                  </a:ext>
                </a:extLst>
              </p:cNvPr>
              <p:cNvSpPr txBox="1"/>
              <p:nvPr/>
            </p:nvSpPr>
            <p:spPr>
              <a:xfrm>
                <a:off x="4485569" y="3770985"/>
                <a:ext cx="38075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AI satisfies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Performance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AI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EB1A74-6EEC-8278-DE34-9F8E74D4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69" y="3770985"/>
                <a:ext cx="3807502" cy="830997"/>
              </a:xfrm>
              <a:prstGeom prst="rect">
                <a:avLst/>
              </a:prstGeom>
              <a:blipFill>
                <a:blip r:embed="rId3"/>
                <a:stretch>
                  <a:fillRect t="-7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9346527-155B-883D-C369-3F3D8F4CCF8E}"/>
              </a:ext>
            </a:extLst>
          </p:cNvPr>
          <p:cNvGrpSpPr/>
          <p:nvPr/>
        </p:nvGrpSpPr>
        <p:grpSpPr>
          <a:xfrm>
            <a:off x="1899499" y="2127183"/>
            <a:ext cx="1884394" cy="3239353"/>
            <a:chOff x="1899499" y="2426983"/>
            <a:chExt cx="1884394" cy="32393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81F135-6275-0957-0618-CCC44BFCE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9499" y="2426983"/>
              <a:ext cx="1884394" cy="256659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E0B33C-05CE-7EE4-4184-949A47791377}"/>
                </a:ext>
              </a:extLst>
            </p:cNvPr>
            <p:cNvSpPr txBox="1"/>
            <p:nvPr/>
          </p:nvSpPr>
          <p:spPr>
            <a:xfrm>
              <a:off x="2249584" y="5081561"/>
              <a:ext cx="118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AI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2BAF29-22B6-0C56-5EB6-3DBCBED02719}"/>
              </a:ext>
            </a:extLst>
          </p:cNvPr>
          <p:cNvGrpSpPr/>
          <p:nvPr/>
        </p:nvGrpSpPr>
        <p:grpSpPr>
          <a:xfrm>
            <a:off x="8691850" y="2127183"/>
            <a:ext cx="2566592" cy="3239353"/>
            <a:chOff x="8616900" y="2426983"/>
            <a:chExt cx="2566592" cy="3239353"/>
          </a:xfrm>
        </p:grpSpPr>
        <p:pic>
          <p:nvPicPr>
            <p:cNvPr id="21" name="Picture 20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8B0F0F3B-D82B-BAB0-10ED-E0DEF9C0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6900" y="2426983"/>
              <a:ext cx="2566592" cy="256659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DFE195-CE76-C750-9E6A-CA9D70733AC8}"/>
                </a:ext>
              </a:extLst>
            </p:cNvPr>
            <p:cNvSpPr txBox="1"/>
            <p:nvPr/>
          </p:nvSpPr>
          <p:spPr>
            <a:xfrm>
              <a:off x="8828815" y="5081561"/>
              <a:ext cx="21427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Human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63E5BD1-8524-CB74-FCB2-D3D1E9FCDB8C}"/>
              </a:ext>
            </a:extLst>
          </p:cNvPr>
          <p:cNvSpPr txBox="1"/>
          <p:nvPr/>
        </p:nvSpPr>
        <p:spPr>
          <a:xfrm>
            <a:off x="4601987" y="5562115"/>
            <a:ext cx="26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>
                <a:solidFill>
                  <a:srgbClr val="00B050"/>
                </a:solidFill>
              </a:rPr>
              <a:t>Controllable</a:t>
            </a:r>
          </a:p>
        </p:txBody>
      </p:sp>
      <p:pic>
        <p:nvPicPr>
          <p:cNvPr id="3074" name="Picture 2" descr="18,900+ X Icon Stock Illustrations, Royalty-Free Vector Graphics &amp; Clip Art  - iStock | Gen x icon, X icon vector, Check and x icon">
            <a:extLst>
              <a:ext uri="{FF2B5EF4-FFF2-40B4-BE49-F238E27FC236}">
                <a16:creationId xmlns:a16="http://schemas.microsoft.com/office/drawing/2014/main" id="{244427BF-F5ED-D826-5700-85C498496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39213" r="39551" b="39220"/>
          <a:stretch/>
        </p:blipFill>
        <p:spPr bwMode="auto">
          <a:xfrm>
            <a:off x="7126316" y="5471231"/>
            <a:ext cx="619904" cy="6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3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31AE-6B08-482A-F2FA-7EE69E0E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Performane Guarantee </a:t>
            </a:r>
            <a:endParaRPr lang="en-KR" sz="2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19EDB5-334C-14CE-38E6-CCF181F22D0F}"/>
              </a:ext>
            </a:extLst>
          </p:cNvPr>
          <p:cNvCxnSpPr>
            <a:cxnSpLocks/>
          </p:cNvCxnSpPr>
          <p:nvPr/>
        </p:nvCxnSpPr>
        <p:spPr>
          <a:xfrm flipH="1">
            <a:off x="4485569" y="2859377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332C79-E7E7-08FB-A137-DF731384C39E}"/>
              </a:ext>
            </a:extLst>
          </p:cNvPr>
          <p:cNvSpPr txBox="1"/>
          <p:nvPr/>
        </p:nvSpPr>
        <p:spPr>
          <a:xfrm>
            <a:off x="4485569" y="2232115"/>
            <a:ext cx="380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unclear specification</a:t>
            </a:r>
            <a:endParaRPr lang="en-KR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8F651-43F5-7F13-80AA-9DD10BC8D8BA}"/>
              </a:ext>
            </a:extLst>
          </p:cNvPr>
          <p:cNvCxnSpPr>
            <a:cxnSpLocks/>
          </p:cNvCxnSpPr>
          <p:nvPr/>
        </p:nvCxnSpPr>
        <p:spPr>
          <a:xfrm flipH="1">
            <a:off x="4488069" y="3611383"/>
            <a:ext cx="3807502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CA11D-D9C7-96FE-DC6C-208AFE215BB8}"/>
                  </a:ext>
                </a:extLst>
              </p:cNvPr>
              <p:cNvSpPr txBox="1"/>
              <p:nvPr/>
            </p:nvSpPr>
            <p:spPr>
              <a:xfrm>
                <a:off x="4485569" y="3770985"/>
                <a:ext cx="38075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AI satisfies</a:t>
                </a:r>
              </a:p>
              <a:p>
                <a:pPr algn="ctr"/>
                <a:r>
                  <a:rPr lang="en-US" sz="2400" dirty="0"/>
                  <a:t>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Performance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AI</m:t>
                        </m:r>
                      </m:e>
                    </m:d>
                  </m:oMath>
                </a14:m>
                <a:endParaRPr lang="en-KR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CA11D-D9C7-96FE-DC6C-208AFE21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69" y="3770985"/>
                <a:ext cx="3807502" cy="830997"/>
              </a:xfrm>
              <a:prstGeom prst="rect">
                <a:avLst/>
              </a:prstGeom>
              <a:blipFill>
                <a:blip r:embed="rId2"/>
                <a:stretch>
                  <a:fillRect t="-7576" b="-151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A781FA6-C7F4-665C-A06C-E11AFB1A08C0}"/>
              </a:ext>
            </a:extLst>
          </p:cNvPr>
          <p:cNvGrpSpPr/>
          <p:nvPr/>
        </p:nvGrpSpPr>
        <p:grpSpPr>
          <a:xfrm>
            <a:off x="1899499" y="2127183"/>
            <a:ext cx="1884394" cy="3239353"/>
            <a:chOff x="1899499" y="2426983"/>
            <a:chExt cx="1884394" cy="3239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8DCB25-CCB9-0AE5-A659-6BB1E1E9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499" y="2426983"/>
              <a:ext cx="1884394" cy="25665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12296-800A-D10F-5E6A-A613FB41D257}"/>
                </a:ext>
              </a:extLst>
            </p:cNvPr>
            <p:cNvSpPr txBox="1"/>
            <p:nvPr/>
          </p:nvSpPr>
          <p:spPr>
            <a:xfrm>
              <a:off x="2249584" y="5081561"/>
              <a:ext cx="1184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AI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91B81-FFFA-3E98-EBE2-AAC50439164A}"/>
              </a:ext>
            </a:extLst>
          </p:cNvPr>
          <p:cNvGrpSpPr/>
          <p:nvPr/>
        </p:nvGrpSpPr>
        <p:grpSpPr>
          <a:xfrm>
            <a:off x="8691850" y="2127183"/>
            <a:ext cx="2566592" cy="3239353"/>
            <a:chOff x="8616900" y="2426983"/>
            <a:chExt cx="2566592" cy="3239353"/>
          </a:xfrm>
        </p:grpSpPr>
        <p:pic>
          <p:nvPicPr>
            <p:cNvPr id="13" name="Picture 12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11569B34-F896-6C0A-2D21-4961F301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6900" y="2426983"/>
              <a:ext cx="2566592" cy="25665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1CC391-C457-CDE3-B9E8-795F6AEEF6FB}"/>
                </a:ext>
              </a:extLst>
            </p:cNvPr>
            <p:cNvSpPr txBox="1"/>
            <p:nvPr/>
          </p:nvSpPr>
          <p:spPr>
            <a:xfrm>
              <a:off x="8828815" y="5081561"/>
              <a:ext cx="21427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3200" b="1" dirty="0"/>
                <a:t>Human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4FFF41-39F8-8696-23B3-810E28E7BB53}"/>
              </a:ext>
            </a:extLst>
          </p:cNvPr>
          <p:cNvSpPr txBox="1"/>
          <p:nvPr/>
        </p:nvSpPr>
        <p:spPr>
          <a:xfrm>
            <a:off x="3514076" y="5298293"/>
            <a:ext cx="4465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B050"/>
                </a:solidFill>
              </a:rPr>
              <a:t>P</a:t>
            </a:r>
            <a:r>
              <a:rPr lang="en-KR" sz="2400" b="1" dirty="0">
                <a:solidFill>
                  <a:srgbClr val="00B050"/>
                </a:solidFill>
              </a:rPr>
              <a:t>erformance guarantee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556C1E-F730-6827-AB1A-D0AB7DFDE18B}"/>
              </a:ext>
            </a:extLst>
          </p:cNvPr>
          <p:cNvSpPr txBox="1"/>
          <p:nvPr/>
        </p:nvSpPr>
        <p:spPr>
          <a:xfrm>
            <a:off x="4624800" y="6055143"/>
            <a:ext cx="335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Not controllable</a:t>
            </a:r>
            <a:endParaRPr lang="en-KR" sz="2400" b="1" dirty="0">
              <a:solidFill>
                <a:srgbClr val="C00000"/>
              </a:solidFill>
            </a:endParaRPr>
          </a:p>
        </p:txBody>
      </p:sp>
      <p:pic>
        <p:nvPicPr>
          <p:cNvPr id="19" name="Picture 2" descr="18,900+ X Icon Stock Illustrations, Royalty-Free Vector Graphics &amp; Clip Art  - iStock | Gen x icon, X icon vector, Check and x icon">
            <a:extLst>
              <a:ext uri="{FF2B5EF4-FFF2-40B4-BE49-F238E27FC236}">
                <a16:creationId xmlns:a16="http://schemas.microsoft.com/office/drawing/2014/main" id="{90DEEFC5-4EC0-78D7-D93B-D73A9B1E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4" t="39030" r="9079" b="39133"/>
          <a:stretch/>
        </p:blipFill>
        <p:spPr bwMode="auto">
          <a:xfrm>
            <a:off x="8080923" y="5922067"/>
            <a:ext cx="670027" cy="6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18,900+ X Icon Stock Illustrations, Royalty-Free Vector Graphics &amp; Clip Art  - iStock | Gen x icon, X icon vector, Check and x icon">
            <a:extLst>
              <a:ext uri="{FF2B5EF4-FFF2-40B4-BE49-F238E27FC236}">
                <a16:creationId xmlns:a16="http://schemas.microsoft.com/office/drawing/2014/main" id="{B6B274D4-328E-A642-E735-E77F7091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39213" r="39551" b="39220"/>
          <a:stretch/>
        </p:blipFill>
        <p:spPr bwMode="auto">
          <a:xfrm>
            <a:off x="8080924" y="5170060"/>
            <a:ext cx="619904" cy="69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34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Hallucination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7AEC2B7-D330-045D-9CF9-E6292E119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64"/>
          <a:stretch/>
        </p:blipFill>
        <p:spPr>
          <a:xfrm>
            <a:off x="793844" y="1888785"/>
            <a:ext cx="10604314" cy="485692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0004CF3-2F61-1081-FD09-DFE4593FE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12"/>
          <a:stretch/>
        </p:blipFill>
        <p:spPr>
          <a:xfrm>
            <a:off x="793842" y="1309993"/>
            <a:ext cx="10604316" cy="60836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D9B7BD-865E-EE18-2E17-3FC882515553}"/>
              </a:ext>
            </a:extLst>
          </p:cNvPr>
          <p:cNvSpPr/>
          <p:nvPr/>
        </p:nvSpPr>
        <p:spPr>
          <a:xfrm>
            <a:off x="1572124" y="3505863"/>
            <a:ext cx="9641307" cy="1226558"/>
          </a:xfrm>
          <a:prstGeom prst="roundRect">
            <a:avLst>
              <a:gd name="adj" fmla="val 19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8F971C-16E2-4FE2-6202-9FF3DDC9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64052-AE12-26A0-2369-CD43A5BA9F79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6303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9A5E9-84D8-1182-D7E4-B0D72076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BF2A-F6DA-76A4-E12C-87F386C2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Hallucination?? Getting Better!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893A74-42EC-E359-AC21-78F8FFBA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B265EE0-CE11-7CB3-7CDD-B145F5C5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71" y="1199605"/>
            <a:ext cx="6753629" cy="124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D2E8E-AE30-433F-CF80-8A5AB6963B51}"/>
              </a:ext>
            </a:extLst>
          </p:cNvPr>
          <p:cNvSpPr txBox="1"/>
          <p:nvPr/>
        </p:nvSpPr>
        <p:spPr>
          <a:xfrm rot="20220898">
            <a:off x="-121919" y="134292"/>
            <a:ext cx="147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2025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F7BE8E-60FE-E92A-2394-FBB9F616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442076"/>
            <a:ext cx="7772400" cy="1272976"/>
          </a:xfrm>
          <a:prstGeom prst="rect">
            <a:avLst/>
          </a:prstGeom>
        </p:spPr>
      </p:pic>
      <p:pic>
        <p:nvPicPr>
          <p:cNvPr id="13" name="Picture 12" descr="A white text with black text&#10;&#10;Description automatically generated">
            <a:extLst>
              <a:ext uri="{FF2B5EF4-FFF2-40B4-BE49-F238E27FC236}">
                <a16:creationId xmlns:a16="http://schemas.microsoft.com/office/drawing/2014/main" id="{E5ABFC90-7939-4F08-DDA0-5FF54B44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522141"/>
            <a:ext cx="7772400" cy="4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Code vulnerability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2B7A5-DE1D-64C8-6F46-0938A4577096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H. Pearce et al. “Asleep at the Keyboard? Assessing the Security of GitHub Copilot’s Code Contributions” S&amp;P22</a:t>
            </a:r>
            <a:endParaRPr lang="en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EF86-736A-CA34-0CB2-69A088BC9CDA}"/>
              </a:ext>
            </a:extLst>
          </p:cNvPr>
          <p:cNvSpPr txBox="1"/>
          <p:nvPr/>
        </p:nvSpPr>
        <p:spPr>
          <a:xfrm>
            <a:off x="2997198" y="54588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sng" dirty="0">
                <a:solidFill>
                  <a:srgbClr val="8AB4F8"/>
                </a:solidFill>
                <a:effectLst/>
                <a:latin typeface="arial" panose="020B0604020202020204" pitchFamily="34" charset="0"/>
                <a:hlinkClick r:id="rId2"/>
              </a:rPr>
              <a:t>CWE-787: Out-of-bounds Write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049743-1625-D04C-9C12-A4F11D95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1597649"/>
            <a:ext cx="7981357" cy="382667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394B210-CBB6-18D4-BD24-D9D231B1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Privacy Leakage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6460F-B5C3-9EA2-F906-71B1E7CC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12" y="844112"/>
            <a:ext cx="7091345" cy="6013888"/>
          </a:xfrm>
          <a:prstGeom prst="rect">
            <a:avLst/>
          </a:prstGeom>
        </p:spPr>
      </p:pic>
      <p:pic>
        <p:nvPicPr>
          <p:cNvPr id="13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89D7A515-637F-6DD8-9726-D6412FDF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9640"/>
            <a:ext cx="2450709" cy="11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A52B1-8462-DCCF-32B3-C5D45A9D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Privacy Leakage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A52B1-8462-DCCF-32B3-C5D45A9D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Text Generation with GPT-2 ...">
            <a:extLst>
              <a:ext uri="{FF2B5EF4-FFF2-40B4-BE49-F238E27FC236}">
                <a16:creationId xmlns:a16="http://schemas.microsoft.com/office/drawing/2014/main" id="{C2B5E2DA-021B-C833-FF15-010DD9C8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5" y="1738677"/>
            <a:ext cx="2351185" cy="23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E1D74-CFB6-2D22-30A6-F83223D408FF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N. </a:t>
            </a:r>
            <a:r>
              <a:rPr lang="en-US" sz="1200" dirty="0" err="1"/>
              <a:t>Carlini</a:t>
            </a:r>
            <a:r>
              <a:rPr lang="en-US" sz="1200" dirty="0"/>
              <a:t> et al. “</a:t>
            </a:r>
            <a:r>
              <a:rPr 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Extracting Training Data from Large Language Models,</a:t>
            </a:r>
            <a:r>
              <a:rPr lang="en-US" sz="1200" dirty="0"/>
              <a:t>” Security21</a:t>
            </a:r>
            <a:endParaRPr lang="en-KR" sz="1200" dirty="0"/>
          </a:p>
        </p:txBody>
      </p:sp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EBEAEDA-524C-E543-7BB1-E84EA8BA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0" y="1747295"/>
            <a:ext cx="3340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Can We Trust ML Models?</a:t>
            </a:r>
            <a:br>
              <a:rPr lang="en-KR" dirty="0"/>
            </a:br>
            <a:r>
              <a:rPr lang="en-KR" sz="3100" b="0" dirty="0"/>
              <a:t>Privacy Leakage</a:t>
            </a:r>
          </a:p>
        </p:txBody>
      </p:sp>
      <p:pic>
        <p:nvPicPr>
          <p:cNvPr id="3" name="Picture 2" descr="A close-up of a black text&#10;&#10;Description automatically generated">
            <a:extLst>
              <a:ext uri="{FF2B5EF4-FFF2-40B4-BE49-F238E27FC236}">
                <a16:creationId xmlns:a16="http://schemas.microsoft.com/office/drawing/2014/main" id="{5DC5EC3B-E34C-4BC8-9680-85D6CC9C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11" y="1598362"/>
            <a:ext cx="3600520" cy="1291055"/>
          </a:xfrm>
          <a:prstGeom prst="rect">
            <a:avLst/>
          </a:pr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EB2B8892-454B-3C24-E5D2-0AD1EF2F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086474" cy="2517826"/>
          </a:xfrm>
          <a:prstGeom prst="rect">
            <a:avLst/>
          </a:prstGeom>
        </p:spPr>
      </p:pic>
      <p:pic>
        <p:nvPicPr>
          <p:cNvPr id="7" name="Picture 2" descr="아직 갈길 먼 Chat GPT &lt; 미션 &lt; 기사본문 - 모닝포커스">
            <a:extLst>
              <a:ext uri="{FF2B5EF4-FFF2-40B4-BE49-F238E27FC236}">
                <a16:creationId xmlns:a16="http://schemas.microsoft.com/office/drawing/2014/main" id="{5CEFFE4F-29AF-7050-AD24-109825DD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6826"/>
            <a:ext cx="2405092" cy="190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642B2-E3CE-87F4-260E-8E051CE4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2CB9905-3E3B-007D-D8F0-71B29D755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268" y="0"/>
            <a:ext cx="7490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42174</TotalTime>
  <Words>1056</Words>
  <Application>Microsoft Macintosh PowerPoint</Application>
  <PresentationFormat>Widescreen</PresentationFormat>
  <Paragraphs>247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</vt:lpstr>
      <vt:lpstr>Calibri</vt:lpstr>
      <vt:lpstr>Cambria Math</vt:lpstr>
      <vt:lpstr>Lucida Grande</vt:lpstr>
      <vt:lpstr>Microsoft PhagsPa</vt:lpstr>
      <vt:lpstr>Verdana</vt:lpstr>
      <vt:lpstr>Wingdings</vt:lpstr>
      <vt:lpstr>Office Theme</vt:lpstr>
      <vt:lpstr>Trustworthy Machine Learning Course Introduction</vt:lpstr>
      <vt:lpstr>Popular ML Models in the Wild</vt:lpstr>
      <vt:lpstr>Popular ML Models in the Wild</vt:lpstr>
      <vt:lpstr>Can We Trust ML Models? Hallucination</vt:lpstr>
      <vt:lpstr>Can We Trust ML Models? Hallucination?? Getting Better!</vt:lpstr>
      <vt:lpstr>Can We Trust ML Models? Code vulnerability</vt:lpstr>
      <vt:lpstr>Can We Trust ML Models? Privacy Leakage</vt:lpstr>
      <vt:lpstr>Can We Trust ML Models? Privacy Leakage</vt:lpstr>
      <vt:lpstr>Can We Trust ML Models? Privacy Leakage</vt:lpstr>
      <vt:lpstr>Can We Trust ML Models? Privacy Leakage</vt:lpstr>
      <vt:lpstr>Can We Trust ML Models? Gender Bias</vt:lpstr>
      <vt:lpstr>Can We Trust ML Models? Cultural Bias</vt:lpstr>
      <vt:lpstr>Can We Trust ML Models? Misalignment</vt:lpstr>
      <vt:lpstr>Can We Trust ML Models? Copyright Issue</vt:lpstr>
      <vt:lpstr>Who Cares?</vt:lpstr>
      <vt:lpstr>Who Cares?</vt:lpstr>
      <vt:lpstr>Who Cares?</vt:lpstr>
      <vt:lpstr>Who Cares?</vt:lpstr>
      <vt:lpstr>Who Cares?</vt:lpstr>
      <vt:lpstr>Who Cares?</vt:lpstr>
      <vt:lpstr>Why Cares? Self-Driving Car</vt:lpstr>
      <vt:lpstr>Why Cares? Bug Finding and Security Patching</vt:lpstr>
      <vt:lpstr>We Also Care About Trustworthy ML</vt:lpstr>
      <vt:lpstr>What We Will Learn (Tentative) “Explore” Trustworthy ML fields</vt:lpstr>
      <vt:lpstr>Conformal Prediction How to Learn Uncertainty?</vt:lpstr>
      <vt:lpstr>Adversarial Examples/Learning (=Robustness) How to learn a model robust to adversarial perturbations? </vt:lpstr>
      <vt:lpstr>Unlearning How to “relearn” a model to forget learned examples</vt:lpstr>
      <vt:lpstr>Differetial Privacy* How to learn a model to be “private”?</vt:lpstr>
      <vt:lpstr>Fairness How to learn a model to be “fair”?</vt:lpstr>
      <vt:lpstr>Miscellaneous Topics on Trustworthy Generative AI  How to avoid copyright issues?</vt:lpstr>
      <vt:lpstr>Remember</vt:lpstr>
      <vt:lpstr>Responsible Research</vt:lpstr>
      <vt:lpstr>Grading (Tentative)</vt:lpstr>
      <vt:lpstr>Q&amp;A</vt:lpstr>
      <vt:lpstr>Appendix</vt:lpstr>
      <vt:lpstr>Controllability </vt:lpstr>
      <vt:lpstr>Controllability </vt:lpstr>
      <vt:lpstr>Performane Guarantee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650</cp:revision>
  <cp:lastPrinted>2021-12-07T21:59:55Z</cp:lastPrinted>
  <dcterms:created xsi:type="dcterms:W3CDTF">2021-12-02T23:45:04Z</dcterms:created>
  <dcterms:modified xsi:type="dcterms:W3CDTF">2025-02-17T22:59:19Z</dcterms:modified>
</cp:coreProperties>
</file>